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26"/>
  </p:notesMasterIdLst>
  <p:handoutMasterIdLst>
    <p:handoutMasterId r:id="rId27"/>
  </p:handoutMasterIdLst>
  <p:sldIdLst>
    <p:sldId id="845" r:id="rId2"/>
    <p:sldId id="1023" r:id="rId3"/>
    <p:sldId id="969" r:id="rId4"/>
    <p:sldId id="1024" r:id="rId5"/>
    <p:sldId id="1025" r:id="rId6"/>
    <p:sldId id="1011" r:id="rId7"/>
    <p:sldId id="1012" r:id="rId8"/>
    <p:sldId id="1021" r:id="rId9"/>
    <p:sldId id="1013" r:id="rId10"/>
    <p:sldId id="1014" r:id="rId11"/>
    <p:sldId id="1016" r:id="rId12"/>
    <p:sldId id="1017" r:id="rId13"/>
    <p:sldId id="1018" r:id="rId14"/>
    <p:sldId id="1019" r:id="rId15"/>
    <p:sldId id="1030" r:id="rId16"/>
    <p:sldId id="1022" r:id="rId17"/>
    <p:sldId id="1026" r:id="rId18"/>
    <p:sldId id="1027" r:id="rId19"/>
    <p:sldId id="1028" r:id="rId20"/>
    <p:sldId id="1029" r:id="rId21"/>
    <p:sldId id="1033" r:id="rId22"/>
    <p:sldId id="1020" r:id="rId23"/>
    <p:sldId id="1031" r:id="rId24"/>
    <p:sldId id="1032" r:id="rId2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guide id="3" orient="horz" pos="3249" userDrawn="1">
          <p15:clr>
            <a:srgbClr val="A4A3A4"/>
          </p15:clr>
        </p15:guide>
        <p15:guide id="4" pos="2259" userDrawn="1">
          <p15:clr>
            <a:srgbClr val="A4A3A4"/>
          </p15:clr>
        </p15:guide>
        <p15:guide id="5" orient="horz" pos="2677" userDrawn="1">
          <p15:clr>
            <a:srgbClr val="A4A3A4"/>
          </p15:clr>
        </p15:guide>
        <p15:guide id="6" pos="21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2FE"/>
    <a:srgbClr val="FF3300"/>
    <a:srgbClr val="D9DEFF"/>
    <a:srgbClr val="FFFF99"/>
    <a:srgbClr val="0033CC"/>
    <a:srgbClr val="FDEE31"/>
    <a:srgbClr val="FDF4B5"/>
    <a:srgbClr val="000099"/>
    <a:srgbClr val="E7FFE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0" autoAdjust="0"/>
    <p:restoredTop sz="95686" autoAdjust="0"/>
  </p:normalViewPr>
  <p:slideViewPr>
    <p:cSldViewPr>
      <p:cViewPr varScale="1">
        <p:scale>
          <a:sx n="87" d="100"/>
          <a:sy n="87" d="100"/>
        </p:scale>
        <p:origin x="1382" y="62"/>
      </p:cViewPr>
      <p:guideLst>
        <p:guide orient="horz" pos="2160"/>
        <p:guide pos="2880"/>
      </p:guideLst>
    </p:cSldViewPr>
  </p:slideViewPr>
  <p:outlineViewPr>
    <p:cViewPr>
      <p:scale>
        <a:sx n="33" d="100"/>
        <a:sy n="33" d="100"/>
      </p:scale>
      <p:origin x="0" y="-13674"/>
    </p:cViewPr>
  </p:outlineViewPr>
  <p:notesTextViewPr>
    <p:cViewPr>
      <p:scale>
        <a:sx n="3" d="2"/>
        <a:sy n="3" d="2"/>
      </p:scale>
      <p:origin x="0" y="0"/>
    </p:cViewPr>
  </p:notesTextViewPr>
  <p:sorterViewPr>
    <p:cViewPr>
      <p:scale>
        <a:sx n="40" d="100"/>
        <a:sy n="40" d="100"/>
      </p:scale>
      <p:origin x="0" y="0"/>
    </p:cViewPr>
  </p:sorterViewPr>
  <p:notesViewPr>
    <p:cSldViewPr>
      <p:cViewPr varScale="1">
        <p:scale>
          <a:sx n="70" d="100"/>
          <a:sy n="70" d="100"/>
        </p:scale>
        <p:origin x="-3264" y="-90"/>
      </p:cViewPr>
      <p:guideLst>
        <p:guide orient="horz" pos="2949"/>
        <p:guide pos="2229"/>
        <p:guide orient="horz" pos="3249"/>
        <p:guide pos="2259"/>
        <p:guide orient="horz" pos="2677"/>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66733" cy="468155"/>
          </a:xfrm>
          <a:prstGeom prst="rect">
            <a:avLst/>
          </a:prstGeom>
        </p:spPr>
        <p:txBody>
          <a:bodyPr vert="horz" lIns="93901" tIns="46952" rIns="93901" bIns="46952" rtlCol="0"/>
          <a:lstStyle>
            <a:lvl1pPr algn="l">
              <a:defRPr sz="1200"/>
            </a:lvl1pPr>
          </a:lstStyle>
          <a:p>
            <a:endParaRPr lang="en-US"/>
          </a:p>
        </p:txBody>
      </p:sp>
      <p:sp>
        <p:nvSpPr>
          <p:cNvPr id="3" name="Date Placeholder 2"/>
          <p:cNvSpPr>
            <a:spLocks noGrp="1"/>
          </p:cNvSpPr>
          <p:nvPr>
            <p:ph type="dt" sz="quarter" idx="1"/>
          </p:nvPr>
        </p:nvSpPr>
        <p:spPr>
          <a:xfrm>
            <a:off x="4008707" y="4"/>
            <a:ext cx="3066733" cy="468155"/>
          </a:xfrm>
          <a:prstGeom prst="rect">
            <a:avLst/>
          </a:prstGeom>
        </p:spPr>
        <p:txBody>
          <a:bodyPr vert="horz" lIns="93901" tIns="46952" rIns="93901" bIns="46952" rtlCol="0"/>
          <a:lstStyle>
            <a:lvl1pPr algn="r">
              <a:defRPr sz="1200"/>
            </a:lvl1pPr>
          </a:lstStyle>
          <a:p>
            <a:fld id="{BE2D697D-8B04-4158-B505-B9A2C0F53DD9}" type="datetimeFigureOut">
              <a:rPr lang="en-US" smtClean="0"/>
              <a:t>3/13/2017</a:t>
            </a:fld>
            <a:endParaRPr lang="en-US"/>
          </a:p>
        </p:txBody>
      </p:sp>
      <p:sp>
        <p:nvSpPr>
          <p:cNvPr id="4" name="Footer Placeholder 3"/>
          <p:cNvSpPr>
            <a:spLocks noGrp="1"/>
          </p:cNvSpPr>
          <p:nvPr>
            <p:ph type="ftr" sz="quarter" idx="2"/>
          </p:nvPr>
        </p:nvSpPr>
        <p:spPr>
          <a:xfrm>
            <a:off x="0" y="8893300"/>
            <a:ext cx="3066733" cy="468155"/>
          </a:xfrm>
          <a:prstGeom prst="rect">
            <a:avLst/>
          </a:prstGeom>
        </p:spPr>
        <p:txBody>
          <a:bodyPr vert="horz" lIns="93901" tIns="46952" rIns="93901" bIns="46952"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3300"/>
            <a:ext cx="3066733" cy="468155"/>
          </a:xfrm>
          <a:prstGeom prst="rect">
            <a:avLst/>
          </a:prstGeom>
        </p:spPr>
        <p:txBody>
          <a:bodyPr vert="horz" lIns="93901" tIns="46952" rIns="93901" bIns="46952" rtlCol="0" anchor="b"/>
          <a:lstStyle>
            <a:lvl1pPr algn="r">
              <a:defRPr sz="1200"/>
            </a:lvl1pPr>
          </a:lstStyle>
          <a:p>
            <a:fld id="{B9515F5B-86BA-474F-B90A-E8C7064A4576}" type="slidenum">
              <a:rPr lang="en-US" smtClean="0"/>
              <a:t>‹#›</a:t>
            </a:fld>
            <a:endParaRPr lang="en-US"/>
          </a:p>
        </p:txBody>
      </p:sp>
    </p:spTree>
    <p:extLst>
      <p:ext uri="{BB962C8B-B14F-4D97-AF65-F5344CB8AC3E}">
        <p14:creationId xmlns:p14="http://schemas.microsoft.com/office/powerpoint/2010/main" val="1146823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66733" cy="468155"/>
          </a:xfrm>
          <a:prstGeom prst="rect">
            <a:avLst/>
          </a:prstGeom>
        </p:spPr>
        <p:txBody>
          <a:bodyPr vert="horz" lIns="93901" tIns="46952" rIns="93901" bIns="46952" rtlCol="0"/>
          <a:lstStyle>
            <a:lvl1pPr algn="l">
              <a:defRPr sz="1200"/>
            </a:lvl1pPr>
          </a:lstStyle>
          <a:p>
            <a:endParaRPr lang="en-US"/>
          </a:p>
        </p:txBody>
      </p:sp>
      <p:sp>
        <p:nvSpPr>
          <p:cNvPr id="3" name="Date Placeholder 2"/>
          <p:cNvSpPr>
            <a:spLocks noGrp="1"/>
          </p:cNvSpPr>
          <p:nvPr>
            <p:ph type="dt" idx="1"/>
          </p:nvPr>
        </p:nvSpPr>
        <p:spPr>
          <a:xfrm>
            <a:off x="4008707" y="4"/>
            <a:ext cx="3066733" cy="468155"/>
          </a:xfrm>
          <a:prstGeom prst="rect">
            <a:avLst/>
          </a:prstGeom>
        </p:spPr>
        <p:txBody>
          <a:bodyPr vert="horz" lIns="93901" tIns="46952" rIns="93901" bIns="46952" rtlCol="0"/>
          <a:lstStyle>
            <a:lvl1pPr algn="r">
              <a:defRPr sz="1200"/>
            </a:lvl1pPr>
          </a:lstStyle>
          <a:p>
            <a:fld id="{AF72E02D-D133-40E8-A54F-DE1A241EB7F7}" type="datetimeFigureOut">
              <a:rPr lang="en-US" smtClean="0"/>
              <a:t>3/13/2017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01" tIns="46952" rIns="93901" bIns="46952" rtlCol="0" anchor="ctr"/>
          <a:lstStyle/>
          <a:p>
            <a:endParaRPr lang="en-US"/>
          </a:p>
        </p:txBody>
      </p:sp>
      <p:sp>
        <p:nvSpPr>
          <p:cNvPr id="5" name="Notes Placeholder 4"/>
          <p:cNvSpPr>
            <a:spLocks noGrp="1"/>
          </p:cNvSpPr>
          <p:nvPr>
            <p:ph type="body" sz="quarter" idx="3"/>
          </p:nvPr>
        </p:nvSpPr>
        <p:spPr>
          <a:xfrm>
            <a:off x="707708" y="4447464"/>
            <a:ext cx="5661660" cy="4213385"/>
          </a:xfrm>
          <a:prstGeom prst="rect">
            <a:avLst/>
          </a:prstGeom>
        </p:spPr>
        <p:txBody>
          <a:bodyPr vert="horz" lIns="93901" tIns="46952" rIns="93901" bIns="469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300"/>
            <a:ext cx="3066733" cy="468155"/>
          </a:xfrm>
          <a:prstGeom prst="rect">
            <a:avLst/>
          </a:prstGeom>
        </p:spPr>
        <p:txBody>
          <a:bodyPr vert="horz" lIns="93901" tIns="46952" rIns="93901" bIns="46952" rtlCol="0" anchor="b"/>
          <a:lstStyle>
            <a:lvl1pPr algn="l">
              <a:defRPr sz="1200"/>
            </a:lvl1pPr>
          </a:lstStyle>
          <a:p>
            <a:endParaRPr lang="en-US"/>
          </a:p>
        </p:txBody>
      </p:sp>
      <p:sp>
        <p:nvSpPr>
          <p:cNvPr id="7" name="Slide Number Placeholder 6"/>
          <p:cNvSpPr>
            <a:spLocks noGrp="1"/>
          </p:cNvSpPr>
          <p:nvPr>
            <p:ph type="sldNum" sz="quarter" idx="5"/>
          </p:nvPr>
        </p:nvSpPr>
        <p:spPr>
          <a:xfrm>
            <a:off x="4008707" y="8893300"/>
            <a:ext cx="3066733" cy="468155"/>
          </a:xfrm>
          <a:prstGeom prst="rect">
            <a:avLst/>
          </a:prstGeom>
        </p:spPr>
        <p:txBody>
          <a:bodyPr vert="horz" lIns="93901" tIns="46952" rIns="93901" bIns="46952" rtlCol="0" anchor="b"/>
          <a:lstStyle>
            <a:lvl1pPr algn="r">
              <a:defRPr sz="1200"/>
            </a:lvl1pPr>
          </a:lstStyle>
          <a:p>
            <a:fld id="{F4C9533E-354B-43E2-8AD4-74E27D0B0AB3}" type="slidenum">
              <a:rPr lang="en-US" smtClean="0"/>
              <a:t>‹#›</a:t>
            </a:fld>
            <a:endParaRPr lang="en-US"/>
          </a:p>
        </p:txBody>
      </p:sp>
    </p:spTree>
    <p:extLst>
      <p:ext uri="{BB962C8B-B14F-4D97-AF65-F5344CB8AC3E}">
        <p14:creationId xmlns:p14="http://schemas.microsoft.com/office/powerpoint/2010/main" val="48834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C9533E-354B-43E2-8AD4-74E27D0B0AB3}" type="slidenum">
              <a:rPr lang="en-US" smtClean="0"/>
              <a:t>3</a:t>
            </a:fld>
            <a:endParaRPr lang="en-US"/>
          </a:p>
        </p:txBody>
      </p:sp>
    </p:spTree>
    <p:extLst>
      <p:ext uri="{BB962C8B-B14F-4D97-AF65-F5344CB8AC3E}">
        <p14:creationId xmlns:p14="http://schemas.microsoft.com/office/powerpoint/2010/main" val="155706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4"/>
          <p:cNvSpPr>
            <a:spLocks noGrp="1"/>
          </p:cNvSpPr>
          <p:nvPr>
            <p:ph type="sldNum" sz="quarter" idx="11"/>
          </p:nvPr>
        </p:nvSpPr>
        <p:spPr>
          <a:xfrm>
            <a:off x="6534150" y="6356350"/>
            <a:ext cx="2228850" cy="365125"/>
          </a:xfrm>
          <a:prstGeom prst="rect">
            <a:avLst/>
          </a:prstGeom>
        </p:spPr>
        <p:txBody>
          <a:bodyPr/>
          <a:lstStyle>
            <a:lvl1pPr algn="r">
              <a:defRPr/>
            </a:lvl1pPr>
          </a:lstStyle>
          <a:p>
            <a:fld id="{F014300C-D119-4A4F-B201-94E7836EC6DE}" type="slidenum">
              <a:rPr lang="en-US" smtClean="0"/>
              <a:pPr/>
              <a:t>‹#›</a:t>
            </a:fld>
            <a:endParaRPr lang="en-US"/>
          </a:p>
        </p:txBody>
      </p:sp>
    </p:spTree>
    <p:extLst>
      <p:ext uri="{BB962C8B-B14F-4D97-AF65-F5344CB8AC3E}">
        <p14:creationId xmlns:p14="http://schemas.microsoft.com/office/powerpoint/2010/main" val="115326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1"/>
          </p:nvPr>
        </p:nvSpPr>
        <p:spPr>
          <a:xfrm>
            <a:off x="6534150" y="6356350"/>
            <a:ext cx="2228850" cy="365125"/>
          </a:xfrm>
          <a:prstGeom prst="rect">
            <a:avLst/>
          </a:prstGeom>
        </p:spPr>
        <p:txBody>
          <a:bodyPr/>
          <a:lstStyle>
            <a:lvl1pPr algn="r">
              <a:defRPr/>
            </a:lvl1pPr>
          </a:lstStyle>
          <a:p>
            <a:fld id="{F014300C-D119-4A4F-B201-94E7836EC6DE}" type="slidenum">
              <a:rPr lang="en-US" smtClean="0"/>
              <a:pPr/>
              <a:t>‹#›</a:t>
            </a:fld>
            <a:endParaRPr lang="en-US"/>
          </a:p>
        </p:txBody>
      </p:sp>
    </p:spTree>
    <p:extLst>
      <p:ext uri="{BB962C8B-B14F-4D97-AF65-F5344CB8AC3E}">
        <p14:creationId xmlns:p14="http://schemas.microsoft.com/office/powerpoint/2010/main" val="245891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1"/>
          </p:nvPr>
        </p:nvSpPr>
        <p:spPr>
          <a:xfrm>
            <a:off x="6534150" y="6356350"/>
            <a:ext cx="2228850" cy="365125"/>
          </a:xfrm>
          <a:prstGeom prst="rect">
            <a:avLst/>
          </a:prstGeom>
        </p:spPr>
        <p:txBody>
          <a:bodyPr/>
          <a:lstStyle>
            <a:lvl1pPr algn="r">
              <a:defRPr/>
            </a:lvl1pPr>
          </a:lstStyle>
          <a:p>
            <a:fld id="{F014300C-D119-4A4F-B201-94E7836EC6DE}" type="slidenum">
              <a:rPr lang="en-US" smtClean="0"/>
              <a:pPr/>
              <a:t>‹#›</a:t>
            </a:fld>
            <a:endParaRPr lang="en-US"/>
          </a:p>
        </p:txBody>
      </p:sp>
    </p:spTree>
    <p:extLst>
      <p:ext uri="{BB962C8B-B14F-4D97-AF65-F5344CB8AC3E}">
        <p14:creationId xmlns:p14="http://schemas.microsoft.com/office/powerpoint/2010/main" val="38506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1"/>
          </p:nvPr>
        </p:nvSpPr>
        <p:spPr>
          <a:xfrm>
            <a:off x="6534150" y="6356350"/>
            <a:ext cx="2228850" cy="365125"/>
          </a:xfrm>
          <a:prstGeom prst="rect">
            <a:avLst/>
          </a:prstGeom>
        </p:spPr>
        <p:txBody>
          <a:bodyPr/>
          <a:lstStyle>
            <a:lvl1pPr algn="r">
              <a:defRPr/>
            </a:lvl1pPr>
          </a:lstStyle>
          <a:p>
            <a:fld id="{F014300C-D119-4A4F-B201-94E7836EC6DE}" type="slidenum">
              <a:rPr lang="en-US" smtClean="0"/>
              <a:pPr/>
              <a:t>‹#›</a:t>
            </a:fld>
            <a:endParaRPr lang="en-US"/>
          </a:p>
        </p:txBody>
      </p:sp>
    </p:spTree>
    <p:extLst>
      <p:ext uri="{BB962C8B-B14F-4D97-AF65-F5344CB8AC3E}">
        <p14:creationId xmlns:p14="http://schemas.microsoft.com/office/powerpoint/2010/main" val="400488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a:xfrm>
            <a:off x="6534150" y="6356350"/>
            <a:ext cx="2228850" cy="365125"/>
          </a:xfrm>
          <a:prstGeom prst="rect">
            <a:avLst/>
          </a:prstGeom>
        </p:spPr>
        <p:txBody>
          <a:bodyPr/>
          <a:lstStyle>
            <a:lvl1pPr algn="r">
              <a:defRPr/>
            </a:lvl1pPr>
          </a:lstStyle>
          <a:p>
            <a:fld id="{F014300C-D119-4A4F-B201-94E7836EC6DE}" type="slidenum">
              <a:rPr lang="en-US" smtClean="0"/>
              <a:pPr/>
              <a:t>‹#›</a:t>
            </a:fld>
            <a:endParaRPr lang="en-US"/>
          </a:p>
        </p:txBody>
      </p:sp>
    </p:spTree>
    <p:extLst>
      <p:ext uri="{BB962C8B-B14F-4D97-AF65-F5344CB8AC3E}">
        <p14:creationId xmlns:p14="http://schemas.microsoft.com/office/powerpoint/2010/main" val="223787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a:xfrm>
            <a:off x="6534150" y="6356350"/>
            <a:ext cx="2228850" cy="365125"/>
          </a:xfrm>
          <a:prstGeom prst="rect">
            <a:avLst/>
          </a:prstGeom>
        </p:spPr>
        <p:txBody>
          <a:bodyPr/>
          <a:lstStyle>
            <a:lvl1pPr algn="r">
              <a:defRPr/>
            </a:lvl1pPr>
          </a:lstStyle>
          <a:p>
            <a:fld id="{F014300C-D119-4A4F-B201-94E7836EC6DE}" type="slidenum">
              <a:rPr lang="en-US" smtClean="0"/>
              <a:pPr/>
              <a:t>‹#›</a:t>
            </a:fld>
            <a:endParaRPr lang="en-US"/>
          </a:p>
        </p:txBody>
      </p:sp>
    </p:spTree>
    <p:extLst>
      <p:ext uri="{BB962C8B-B14F-4D97-AF65-F5344CB8AC3E}">
        <p14:creationId xmlns:p14="http://schemas.microsoft.com/office/powerpoint/2010/main" val="252088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 Content (up-down)">
    <p:spTree>
      <p:nvGrpSpPr>
        <p:cNvPr id="1" name=""/>
        <p:cNvGrpSpPr/>
        <p:nvPr/>
      </p:nvGrpSpPr>
      <p:grpSpPr>
        <a:xfrm>
          <a:off x="0" y="0"/>
          <a:ext cx="0" cy="0"/>
          <a:chOff x="0" y="0"/>
          <a:chExt cx="0" cy="0"/>
        </a:xfrm>
      </p:grpSpPr>
      <p:sp>
        <p:nvSpPr>
          <p:cNvPr id="5" name="phContent2"/>
          <p:cNvSpPr>
            <a:spLocks noGrp="1"/>
          </p:cNvSpPr>
          <p:nvPr>
            <p:ph sz="half" idx="10" hasCustomPrompt="1"/>
          </p:nvPr>
        </p:nvSpPr>
        <p:spPr>
          <a:xfrm>
            <a:off x="351693" y="4581650"/>
            <a:ext cx="8440615"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phContent1"/>
          <p:cNvSpPr>
            <a:spLocks noGrp="1"/>
          </p:cNvSpPr>
          <p:nvPr>
            <p:ph sz="half" idx="1" hasCustomPrompt="1"/>
          </p:nvPr>
        </p:nvSpPr>
        <p:spPr>
          <a:xfrm>
            <a:off x="351693" y="1306514"/>
            <a:ext cx="8440615"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hSectionTitle"/>
          <p:cNvSpPr>
            <a:spLocks noGrp="1"/>
          </p:cNvSpPr>
          <p:nvPr>
            <p:ph type="body" sz="quarter" idx="12" hasCustomPrompt="1"/>
          </p:nvPr>
        </p:nvSpPr>
        <p:spPr>
          <a:xfrm>
            <a:off x="140677" y="115200"/>
            <a:ext cx="5016012" cy="140400"/>
          </a:xfrm>
        </p:spPr>
        <p:txBody>
          <a:bodyPr/>
          <a:lstStyle>
            <a:lvl1pPr marL="0" indent="0">
              <a:buNone/>
              <a:defRPr sz="1000" baseline="0">
                <a:solidFill>
                  <a:srgbClr val="808080"/>
                </a:solidFill>
              </a:defRPr>
            </a:lvl1pPr>
          </a:lstStyle>
          <a:p>
            <a:pPr lvl="0"/>
            <a:r>
              <a:rPr lang="en-US" noProof="0" dirty="0"/>
              <a:t>Click to add Section Title</a:t>
            </a:r>
          </a:p>
        </p:txBody>
      </p:sp>
      <p:sp>
        <p:nvSpPr>
          <p:cNvPr id="6" name="tlTitle"/>
          <p:cNvSpPr>
            <a:spLocks noGrp="1"/>
          </p:cNvSpPr>
          <p:nvPr>
            <p:ph type="title" hasCustomPrompt="1"/>
          </p:nvPr>
        </p:nvSpPr>
        <p:spPr/>
        <p:txBody>
          <a:bodyPr/>
          <a:lstStyle/>
          <a:p>
            <a:r>
              <a:rPr lang="en-US" dirty="0"/>
              <a:t>Click to add title</a:t>
            </a:r>
          </a:p>
        </p:txBody>
      </p:sp>
      <p:sp>
        <p:nvSpPr>
          <p:cNvPr id="8" name="Slide Number Placeholder 4"/>
          <p:cNvSpPr>
            <a:spLocks noGrp="1"/>
          </p:cNvSpPr>
          <p:nvPr>
            <p:ph type="sldNum" sz="quarter" idx="11"/>
          </p:nvPr>
        </p:nvSpPr>
        <p:spPr>
          <a:xfrm>
            <a:off x="6534150" y="6356350"/>
            <a:ext cx="2228850" cy="365125"/>
          </a:xfrm>
          <a:prstGeom prst="rect">
            <a:avLst/>
          </a:prstGeom>
        </p:spPr>
        <p:txBody>
          <a:bodyPr/>
          <a:lstStyle>
            <a:lvl1pPr algn="r">
              <a:defRPr/>
            </a:lvl1pPr>
          </a:lstStyle>
          <a:p>
            <a:fld id="{F014300C-D119-4A4F-B201-94E7836EC6DE}" type="slidenum">
              <a:rPr lang="en-US" smtClean="0"/>
              <a:pPr/>
              <a:t>‹#›</a:t>
            </a:fld>
            <a:endParaRPr lang="en-US"/>
          </a:p>
        </p:txBody>
      </p:sp>
    </p:spTree>
    <p:extLst>
      <p:ext uri="{BB962C8B-B14F-4D97-AF65-F5344CB8AC3E}">
        <p14:creationId xmlns:p14="http://schemas.microsoft.com/office/powerpoint/2010/main" val="2852650026"/>
      </p:ext>
    </p:extLst>
  </p:cSld>
  <p:clrMapOvr>
    <a:masterClrMapping/>
  </p:clrMapOvr>
  <p:transition/>
  <p:extLst mod="1">
    <p:ext uri="{DCECCB84-F9BA-43D5-87BE-67443E8EF086}">
      <p15:sldGuideLst xmlns:p15="http://schemas.microsoft.com/office/powerpoint/2012/main">
        <p15:guide id="1" pos="5538">
          <p15:clr>
            <a:srgbClr val="A4A3A4"/>
          </p15:clr>
        </p15:guide>
        <p15:guide id="2" pos="221">
          <p15:clr>
            <a:srgbClr val="A4A3A4"/>
          </p15:clr>
        </p15:guide>
        <p15:guide id="3" orient="horz" pos="823">
          <p15:clr>
            <a:srgbClr val="A4A3A4"/>
          </p15:clr>
        </p15:guide>
        <p15:guide id="4" orient="horz" pos="4156">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rint screen paste no dat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a:prstGeom prst="rect">
            <a:avLst/>
          </a:prstGeom>
        </p:spPr>
        <p:txBody>
          <a:bodyPr>
            <a:noAutofit/>
          </a:bodyPr>
          <a:lstStyle/>
          <a:p>
            <a:r>
              <a:rPr lang="en-US" dirty="0"/>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Confidential &amp; Restricted Distribution</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2B100A-9D04-4473-9730-F3A3513759DA}" type="slidenum">
              <a:rPr lang="en-US" smtClean="0"/>
              <a:t>‹#›</a:t>
            </a:fld>
            <a:endParaRPr lang="en-US"/>
          </a:p>
        </p:txBody>
      </p:sp>
      <p:sp>
        <p:nvSpPr>
          <p:cNvPr id="11" name="Platshållare för text 9"/>
          <p:cNvSpPr>
            <a:spLocks noGrp="1"/>
          </p:cNvSpPr>
          <p:nvPr>
            <p:ph type="body" sz="quarter" idx="14" hasCustomPrompt="1"/>
          </p:nvPr>
        </p:nvSpPr>
        <p:spPr>
          <a:xfrm>
            <a:off x="457200" y="5867400"/>
            <a:ext cx="8229600" cy="381000"/>
          </a:xfrm>
        </p:spPr>
        <p:txBody>
          <a:bodyPr/>
          <a:lstStyle>
            <a:lvl1pPr marL="0" indent="0">
              <a:buNone/>
              <a:defRPr lang="en-US" sz="1000" smtClean="0">
                <a:effectLst/>
              </a:defRPr>
            </a:lvl1p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Retrieved: 2014-01-01 http:/</a:t>
            </a:r>
            <a:endParaRPr lang="en-US" sz="1400" dirty="0"/>
          </a:p>
        </p:txBody>
      </p:sp>
    </p:spTree>
    <p:extLst>
      <p:ext uri="{BB962C8B-B14F-4D97-AF65-F5344CB8AC3E}">
        <p14:creationId xmlns:p14="http://schemas.microsoft.com/office/powerpoint/2010/main" val="62264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16336"/>
            <a:ext cx="8229600" cy="4525963"/>
          </a:xfrm>
          <a:prstGeom prst="rect">
            <a:avLst/>
          </a:prstGeom>
        </p:spPr>
        <p:txBody>
          <a:bodyPr vert="horz" lIns="91440" tIns="45720" rIns="91440" bIns="45720" rtlCol="0">
            <a:noAutofit/>
          </a:bodyPr>
          <a:lstStyle/>
          <a:p>
            <a:pPr lvl="0"/>
            <a:r>
              <a:rPr lang="en-US" dirty="0"/>
              <a:t>Click to edit Master text sty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p:cNvSpPr>
            <a:spLocks noGrp="1"/>
          </p:cNvSpPr>
          <p:nvPr>
            <p:ph type="sldNum" sz="quarter" idx="4"/>
          </p:nvPr>
        </p:nvSpPr>
        <p:spPr>
          <a:xfrm>
            <a:off x="6534150" y="6356350"/>
            <a:ext cx="2228850" cy="365125"/>
          </a:xfrm>
          <a:prstGeom prst="rect">
            <a:avLst/>
          </a:prstGeom>
        </p:spPr>
        <p:txBody>
          <a:bodyPr/>
          <a:lstStyle>
            <a:lvl1pPr algn="r">
              <a:defRPr/>
            </a:lvl1pPr>
          </a:lstStyle>
          <a:p>
            <a:fld id="{F014300C-D119-4A4F-B201-94E7836EC6DE}" type="slidenum">
              <a:rPr lang="en-US" smtClean="0"/>
              <a:pPr/>
              <a:t>‹#›</a:t>
            </a:fld>
            <a:endParaRPr lang="en-US"/>
          </a:p>
        </p:txBody>
      </p:sp>
      <p:pic>
        <p:nvPicPr>
          <p:cNvPr id="6" name="Picture 5" descr="cid:image001.jpg@01D1DE94.A0171B5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534150" y="6197600"/>
            <a:ext cx="1666875" cy="523875"/>
          </a:xfrm>
          <a:prstGeom prst="rect">
            <a:avLst/>
          </a:prstGeom>
          <a:noFill/>
          <a:ln>
            <a:noFill/>
          </a:ln>
        </p:spPr>
      </p:pic>
      <p:sp>
        <p:nvSpPr>
          <p:cNvPr id="7" name="Footer Placeholder 6"/>
          <p:cNvSpPr txBox="1">
            <a:spLocks/>
          </p:cNvSpPr>
          <p:nvPr userDrawn="1"/>
        </p:nvSpPr>
        <p:spPr>
          <a:xfrm>
            <a:off x="3124200" y="6416675"/>
            <a:ext cx="3086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Confidential under NDA</a:t>
            </a:r>
          </a:p>
        </p:txBody>
      </p:sp>
    </p:spTree>
    <p:extLst>
      <p:ext uri="{BB962C8B-B14F-4D97-AF65-F5344CB8AC3E}">
        <p14:creationId xmlns:p14="http://schemas.microsoft.com/office/powerpoint/2010/main" val="346571532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8" r:id="rId3"/>
    <p:sldLayoutId id="2147483919" r:id="rId4"/>
    <p:sldLayoutId id="2147483920" r:id="rId5"/>
    <p:sldLayoutId id="2147483921" r:id="rId6"/>
    <p:sldLayoutId id="2147484043" r:id="rId7"/>
    <p:sldLayoutId id="2147484044" r:id="rId8"/>
  </p:sldLayoutIdLst>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denzainnovation.com/" TargetMode="External"/><Relationship Id="rId2" Type="http://schemas.openxmlformats.org/officeDocument/2006/relationships/hyperlink" Target="mailto:mmccall@cadenzainnovation.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larquotes.com.au/battery-storage/comparison-table/" TargetMode="External"/><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usinessinsider.com/china-is-leading-the-charge-for-lithium-ion-factories-2017-2?r=US&amp;IR=T&amp;IR=T"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hyperlink" Target="http://www.businessinsider.com/china-is-leading-the-charge-for-lithium-ion-factories-2017-2?r=US&amp;IR=T&amp;IR=T"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usinessinsider.com/china-is-leading-the-charge-for-lithium-ion-factories-2017-2?r=US&amp;IR=T&amp;IR=T"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hyperlink" Target="http://en.yibada.com/articles/197052/20170304/foxconn-to-build-an-8-8-billion-flat-panel-screen-factory-in-guangdong-province.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reuters.com/article/us-usa-autoshow-electrics-analysis-idUSKBN14Z0K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nsideevs.com/china-targets-800000-plug-in-electric-vehicle-sales-in-2017/" TargetMode="External"/><Relationship Id="rId2" Type="http://schemas.openxmlformats.org/officeDocument/2006/relationships/hyperlink" Target="https://cleantechnica.com/2016/08/31/china-plans-get-rid-hundreds-electric-car-startup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www.eia.gov/countries/cab.cfm?fips=ch"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pewtrusts.org/en/research-and-analysis/reports/2013/04/17/whos-winning-the-clean-energy-race-2012-edition" TargetMode="External"/><Relationship Id="rId2" Type="http://schemas.openxmlformats.org/officeDocument/2006/relationships/hyperlink" Target="http://www.eia.gov/countries/cab.cfm?fips=ch" TargetMode="External"/><Relationship Id="rId1" Type="http://schemas.openxmlformats.org/officeDocument/2006/relationships/slideLayout" Target="../slideLayouts/slideLayout8.xml"/><Relationship Id="rId4" Type="http://schemas.openxmlformats.org/officeDocument/2006/relationships/hyperlink" Target="http://www.paulsoninstitute.org/media/162075/ppee_rebalancing_china_s_energy_strategy_ma_english.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lectric-vehiclenews.com/2016/06/mercedes-benz-to-electrify-all-model.html" TargetMode="External"/><Relationship Id="rId7" Type="http://schemas.openxmlformats.org/officeDocument/2006/relationships/hyperlink" Target="http://www.syrahresources.com.au/application/third_party/ckfinder/userfiles/files/December%202016%20New%20York%20Investor%20Presentation-13Dec16.pdf" TargetMode="External"/><Relationship Id="rId2" Type="http://schemas.openxmlformats.org/officeDocument/2006/relationships/hyperlink" Target="http://www.greentechmedia.com/articles/read/what-the-oil-and-gas-supermajors-can-learn-from-totals-battery-buy" TargetMode="External"/><Relationship Id="rId1" Type="http://schemas.openxmlformats.org/officeDocument/2006/relationships/slideLayout" Target="../slideLayouts/slideLayout2.xml"/><Relationship Id="rId6" Type="http://schemas.openxmlformats.org/officeDocument/2006/relationships/hyperlink" Target="http://www.greentechmedia.com/articles/read/volkswagen-is-planning-its-own-battery-gigafactory-to-support-1-million-ele?utm_source=feedburner&amp;utm_medium=feed&amp;utm_campaign=Feed:+GreentechMedia+(Greentech+Media)" TargetMode="External"/><Relationship Id="rId5" Type="http://schemas.openxmlformats.org/officeDocument/2006/relationships/hyperlink" Target="http://electriccarsreport.com/2016/06/ford-introduce-13-electrified-vehicles-2020/?utm_source=dlvr.it&amp;utm_medium=twitter" TargetMode="External"/><Relationship Id="rId4" Type="http://schemas.openxmlformats.org/officeDocument/2006/relationships/hyperlink" Target="http://www.electric-vehiclenews.com/2016/09/apple-offers-25b-for-mclaren-technology.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ia.gov/todayinenergy/detail.php?id=26152" TargetMode="External"/><Relationship Id="rId2" Type="http://schemas.openxmlformats.org/officeDocument/2006/relationships/hyperlink" Target="https://wattsupwiththat.com/2013/04/05/usa-meets-kyoto-protocol-without-ever-embracing-it/"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limateactiontracker.org/global.html"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limateactiontracker.org/global.htm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limateactiontracker.org/global.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loomberg.com/news/articles/2015-04-16/big-oil-is-about-to-lose-control-of-the-auto-industry"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imf.org/external/pubs/ft/weo/2015/update/01/" TargetMode="External"/><Relationship Id="rId2" Type="http://schemas.openxmlformats.org/officeDocument/2006/relationships/hyperlink" Target="http://www.iea.org/" TargetMode="Externa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hyperlink" Target="http://reneweconomy.com.au/2015/graph-of-the-day-renewable-energy-boom-underestimated-by-nearly-all-45906" TargetMode="External"/><Relationship Id="rId4" Type="http://schemas.openxmlformats.org/officeDocument/2006/relationships/hyperlink" Target="http://www.greenpeac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reneweconomy.com.au/lithium-ion-battery-storage-may-be-banned-inside-australian-homes-5700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reneweconomy.com.au/lithium-ion-battery-storage-may-be-banned-inside-australian-homes-5700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solarquotes.com.au/battery-storage/comparison-tabl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olarquotes.com.au/battery-storage/comparison-table/"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458200" cy="2743200"/>
          </a:xfrm>
        </p:spPr>
        <p:txBody>
          <a:bodyPr>
            <a:noAutofit/>
          </a:bodyPr>
          <a:lstStyle/>
          <a:p>
            <a:br>
              <a:rPr lang="en-US" sz="4000" dirty="0"/>
            </a:br>
            <a:br>
              <a:rPr lang="en-US" sz="4000" dirty="0"/>
            </a:br>
            <a:br>
              <a:rPr lang="en-US" sz="3200" dirty="0"/>
            </a:br>
            <a:r>
              <a:rPr lang="en-US" sz="3600" b="1" dirty="0">
                <a:solidFill>
                  <a:srgbClr val="002060"/>
                </a:solidFill>
              </a:rPr>
              <a:t>Novel packaging architecture for </a:t>
            </a:r>
            <a:br>
              <a:rPr lang="en-US" sz="3600" b="1" dirty="0">
                <a:solidFill>
                  <a:srgbClr val="002060"/>
                </a:solidFill>
              </a:rPr>
            </a:br>
            <a:r>
              <a:rPr lang="en-US" sz="3600" b="1" dirty="0">
                <a:solidFill>
                  <a:srgbClr val="002060"/>
                </a:solidFill>
              </a:rPr>
              <a:t>Li-ion battery technology through licensing</a:t>
            </a:r>
            <a:br>
              <a:rPr lang="en-US" sz="3600" dirty="0"/>
            </a:br>
            <a:br>
              <a:rPr lang="en-US" sz="2800" dirty="0"/>
            </a:br>
            <a:br>
              <a:rPr lang="en-US" sz="2400" dirty="0"/>
            </a:br>
            <a:r>
              <a:rPr lang="en-US" sz="2400" dirty="0"/>
              <a:t>Lowest cost, highest safety and highest energy density for two $100 billion emerging markets - electric vehicles and grid storage</a:t>
            </a:r>
            <a:endParaRPr lang="en-US" sz="2800" dirty="0"/>
          </a:p>
        </p:txBody>
      </p:sp>
      <p:sp>
        <p:nvSpPr>
          <p:cNvPr id="5" name="Rectangle 4"/>
          <p:cNvSpPr/>
          <p:nvPr/>
        </p:nvSpPr>
        <p:spPr>
          <a:xfrm>
            <a:off x="381000" y="5562600"/>
            <a:ext cx="3505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Christina Lampe-Onnerud</a:t>
            </a:r>
          </a:p>
          <a:p>
            <a:r>
              <a:rPr lang="en-US" sz="1600" dirty="0">
                <a:solidFill>
                  <a:schemeClr val="tx1"/>
                </a:solidFill>
              </a:rPr>
              <a:t>Founder and CEO</a:t>
            </a:r>
          </a:p>
          <a:p>
            <a:r>
              <a:rPr lang="en-US" sz="1600" dirty="0">
                <a:solidFill>
                  <a:schemeClr val="tx1"/>
                </a:solidFill>
              </a:rPr>
              <a:t>Cadenza Innovation, Inc.</a:t>
            </a:r>
          </a:p>
          <a:p>
            <a:r>
              <a:rPr lang="en-US" sz="1600" dirty="0">
                <a:solidFill>
                  <a:schemeClr val="tx1"/>
                </a:solidFill>
                <a:hlinkClick r:id="rId2"/>
              </a:rPr>
              <a:t>clo@cadenzainnovation.com</a:t>
            </a:r>
            <a:endParaRPr lang="en-US" sz="1600" dirty="0">
              <a:solidFill>
                <a:schemeClr val="tx1"/>
              </a:solidFill>
            </a:endParaRPr>
          </a:p>
          <a:p>
            <a:r>
              <a:rPr lang="en-US" sz="1600" dirty="0">
                <a:solidFill>
                  <a:schemeClr val="tx1"/>
                </a:solidFill>
              </a:rPr>
              <a:t>(617) 967-0885</a:t>
            </a:r>
          </a:p>
          <a:p>
            <a:r>
              <a:rPr lang="en-US" sz="1600" dirty="0">
                <a:solidFill>
                  <a:schemeClr val="tx1"/>
                </a:solidFill>
                <a:hlinkClick r:id="rId3"/>
              </a:rPr>
              <a:t>www.cadenzainnovation.com</a:t>
            </a:r>
            <a:endParaRPr lang="en-US" sz="1600" dirty="0">
              <a:solidFill>
                <a:schemeClr val="tx1"/>
              </a:solidFill>
            </a:endParaRPr>
          </a:p>
          <a:p>
            <a:endParaRPr lang="en-US" sz="1600" dirty="0">
              <a:solidFill>
                <a:schemeClr val="tx1"/>
              </a:solidFill>
            </a:endParaRPr>
          </a:p>
        </p:txBody>
      </p:sp>
    </p:spTree>
    <p:extLst>
      <p:ext uri="{BB962C8B-B14F-4D97-AF65-F5344CB8AC3E}">
        <p14:creationId xmlns:p14="http://schemas.microsoft.com/office/powerpoint/2010/main" val="136226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838200"/>
            <a:ext cx="6781800" cy="5082522"/>
          </a:xfrm>
          <a:prstGeom prst="rect">
            <a:avLst/>
          </a:prstGeom>
        </p:spPr>
      </p:pic>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2017-02-15: </a:t>
            </a:r>
            <a:r>
              <a:rPr lang="sv-SE" sz="1100" dirty="0">
                <a:hlinkClick r:id="rId3"/>
              </a:rPr>
              <a:t>https://www.solarquotes.com.au/battery-storage/comparison-table/</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10</a:t>
            </a:fld>
            <a:endParaRPr lang="en-US" dirty="0"/>
          </a:p>
        </p:txBody>
      </p:sp>
      <p:pic>
        <p:nvPicPr>
          <p:cNvPr id="8" name="Picture 7"/>
          <p:cNvPicPr>
            <a:picLocks noChangeAspect="1"/>
          </p:cNvPicPr>
          <p:nvPr/>
        </p:nvPicPr>
        <p:blipFill>
          <a:blip r:embed="rId4"/>
          <a:stretch>
            <a:fillRect/>
          </a:stretch>
        </p:blipFill>
        <p:spPr>
          <a:xfrm>
            <a:off x="527990" y="1828800"/>
            <a:ext cx="3282010" cy="354589"/>
          </a:xfrm>
          <a:prstGeom prst="rect">
            <a:avLst/>
          </a:prstGeom>
        </p:spPr>
      </p:pic>
      <p:sp>
        <p:nvSpPr>
          <p:cNvPr id="9" name="Rectangle 8"/>
          <p:cNvSpPr/>
          <p:nvPr/>
        </p:nvSpPr>
        <p:spPr>
          <a:xfrm>
            <a:off x="457200" y="609600"/>
            <a:ext cx="3505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itle 2"/>
          <p:cNvSpPr>
            <a:spLocks noGrp="1"/>
          </p:cNvSpPr>
          <p:nvPr>
            <p:ph type="title"/>
          </p:nvPr>
        </p:nvSpPr>
        <p:spPr/>
        <p:txBody>
          <a:bodyPr/>
          <a:lstStyle/>
          <a:p>
            <a:r>
              <a:rPr lang="en-US" dirty="0"/>
              <a:t>Cost per warranted kWh, max 2 cycle per day</a:t>
            </a:r>
          </a:p>
        </p:txBody>
      </p:sp>
    </p:spTree>
    <p:extLst>
      <p:ext uri="{BB962C8B-B14F-4D97-AF65-F5344CB8AC3E}">
        <p14:creationId xmlns:p14="http://schemas.microsoft.com/office/powerpoint/2010/main" val="116526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2017-02-21: </a:t>
            </a:r>
            <a:r>
              <a:rPr lang="sv-SE" sz="1100" dirty="0">
                <a:hlinkClick r:id="rId2"/>
              </a:rPr>
              <a:t>http://www.businessinsider.com/china-is-leading-the-charge-for-lithium-ion-factories-2017-2?r=US&amp;IR=T&amp;IR=T</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11</a:t>
            </a:fld>
            <a:endParaRPr lang="en-US" dirty="0"/>
          </a:p>
        </p:txBody>
      </p:sp>
      <p:pic>
        <p:nvPicPr>
          <p:cNvPr id="2" name="Picture 1"/>
          <p:cNvPicPr>
            <a:picLocks noChangeAspect="1"/>
          </p:cNvPicPr>
          <p:nvPr/>
        </p:nvPicPr>
        <p:blipFill>
          <a:blip r:embed="rId3"/>
          <a:stretch>
            <a:fillRect/>
          </a:stretch>
        </p:blipFill>
        <p:spPr>
          <a:xfrm>
            <a:off x="228600" y="1524000"/>
            <a:ext cx="8915400" cy="3302969"/>
          </a:xfrm>
          <a:prstGeom prst="rect">
            <a:avLst/>
          </a:prstGeom>
        </p:spPr>
      </p:pic>
      <p:pic>
        <p:nvPicPr>
          <p:cNvPr id="3" name="Picture 2"/>
          <p:cNvPicPr>
            <a:picLocks noChangeAspect="1"/>
          </p:cNvPicPr>
          <p:nvPr/>
        </p:nvPicPr>
        <p:blipFill>
          <a:blip r:embed="rId4"/>
          <a:stretch>
            <a:fillRect/>
          </a:stretch>
        </p:blipFill>
        <p:spPr>
          <a:xfrm>
            <a:off x="228600" y="5023820"/>
            <a:ext cx="8229600" cy="919779"/>
          </a:xfrm>
          <a:prstGeom prst="rect">
            <a:avLst/>
          </a:prstGeom>
        </p:spPr>
      </p:pic>
      <p:sp>
        <p:nvSpPr>
          <p:cNvPr id="8" name="Title 7"/>
          <p:cNvSpPr>
            <a:spLocks noGrp="1"/>
          </p:cNvSpPr>
          <p:nvPr>
            <p:ph type="title"/>
          </p:nvPr>
        </p:nvSpPr>
        <p:spPr/>
        <p:txBody>
          <a:bodyPr>
            <a:noAutofit/>
          </a:bodyPr>
          <a:lstStyle/>
          <a:p>
            <a:r>
              <a:rPr lang="en-US" dirty="0"/>
              <a:t>In 2020, with a battery module cost of US $160 per kWh, capacity is worth </a:t>
            </a:r>
            <a:r>
              <a:rPr lang="en-US" dirty="0" err="1"/>
              <a:t>approx</a:t>
            </a:r>
            <a:r>
              <a:rPr lang="en-US" dirty="0"/>
              <a:t> US $28B per year</a:t>
            </a:r>
          </a:p>
        </p:txBody>
      </p:sp>
    </p:spTree>
    <p:extLst>
      <p:ext uri="{BB962C8B-B14F-4D97-AF65-F5344CB8AC3E}">
        <p14:creationId xmlns:p14="http://schemas.microsoft.com/office/powerpoint/2010/main" val="289337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828513"/>
            <a:ext cx="7134336" cy="5201224"/>
            <a:chOff x="1143000" y="828513"/>
            <a:chExt cx="7134336" cy="5201224"/>
          </a:xfrm>
        </p:grpSpPr>
        <p:pic>
          <p:nvPicPr>
            <p:cNvPr id="3" name="Picture 2"/>
            <p:cNvPicPr>
              <a:picLocks noChangeAspect="1"/>
            </p:cNvPicPr>
            <p:nvPr/>
          </p:nvPicPr>
          <p:blipFill>
            <a:blip r:embed="rId2"/>
            <a:stretch>
              <a:fillRect/>
            </a:stretch>
          </p:blipFill>
          <p:spPr>
            <a:xfrm>
              <a:off x="1143000" y="828513"/>
              <a:ext cx="6705600" cy="5141400"/>
            </a:xfrm>
            <a:prstGeom prst="rect">
              <a:avLst/>
            </a:prstGeom>
          </p:spPr>
        </p:pic>
        <p:pic>
          <p:nvPicPr>
            <p:cNvPr id="4" name="Picture 3"/>
            <p:cNvPicPr>
              <a:picLocks noChangeAspect="1"/>
            </p:cNvPicPr>
            <p:nvPr/>
          </p:nvPicPr>
          <p:blipFill>
            <a:blip r:embed="rId3"/>
            <a:stretch>
              <a:fillRect/>
            </a:stretch>
          </p:blipFill>
          <p:spPr>
            <a:xfrm rot="16200000">
              <a:off x="6540649" y="4293049"/>
              <a:ext cx="3124200" cy="349175"/>
            </a:xfrm>
            <a:prstGeom prst="rect">
              <a:avLst/>
            </a:prstGeom>
          </p:spPr>
        </p:pic>
        <p:sp>
          <p:nvSpPr>
            <p:cNvPr id="10" name="Rectangle 9"/>
            <p:cNvSpPr/>
            <p:nvPr/>
          </p:nvSpPr>
          <p:spPr>
            <a:xfrm>
              <a:off x="6553200" y="4648200"/>
              <a:ext cx="83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73639" y="4357056"/>
              <a:ext cx="308161"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6896100" y="4669367"/>
              <a:ext cx="381000" cy="190500"/>
            </a:xfrm>
            <a:prstGeom prst="rect">
              <a:avLst/>
            </a:prstGeom>
          </p:spPr>
        </p:pic>
      </p:grpSp>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2017-02-21: </a:t>
            </a:r>
            <a:r>
              <a:rPr lang="sv-SE" sz="1100" dirty="0">
                <a:hlinkClick r:id="rId5"/>
              </a:rPr>
              <a:t>http://www.businessinsider.com/china-is-leading-the-charge-for-lithium-ion-factories-2017-2?r=US&amp;IR=T&amp;IR=T</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12</a:t>
            </a:fld>
            <a:endParaRPr lang="en-US" dirty="0"/>
          </a:p>
        </p:txBody>
      </p:sp>
      <p:sp>
        <p:nvSpPr>
          <p:cNvPr id="2" name="Rectangle 1"/>
          <p:cNvSpPr/>
          <p:nvPr/>
        </p:nvSpPr>
        <p:spPr>
          <a:xfrm>
            <a:off x="1371600" y="779625"/>
            <a:ext cx="2438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7"/>
          <p:cNvSpPr>
            <a:spLocks noGrp="1"/>
          </p:cNvSpPr>
          <p:nvPr>
            <p:ph type="title"/>
          </p:nvPr>
        </p:nvSpPr>
        <p:spPr/>
        <p:txBody>
          <a:bodyPr/>
          <a:lstStyle/>
          <a:p>
            <a:r>
              <a:rPr lang="en-US" dirty="0"/>
              <a:t>China’s battery sector continues to be a hub for most of this growth</a:t>
            </a:r>
          </a:p>
        </p:txBody>
      </p:sp>
    </p:spTree>
    <p:extLst>
      <p:ext uri="{BB962C8B-B14F-4D97-AF65-F5344CB8AC3E}">
        <p14:creationId xmlns:p14="http://schemas.microsoft.com/office/powerpoint/2010/main" val="427864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2017-02-21: </a:t>
            </a:r>
            <a:r>
              <a:rPr lang="sv-SE" sz="1100" dirty="0">
                <a:hlinkClick r:id="rId2"/>
              </a:rPr>
              <a:t>http://www.businessinsider.com/china-is-leading-the-charge-for-lithium-ion-factories-2017-2?r=US&amp;IR=T&amp;IR=T</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13</a:t>
            </a:fld>
            <a:endParaRPr lang="en-US" dirty="0"/>
          </a:p>
        </p:txBody>
      </p:sp>
      <p:pic>
        <p:nvPicPr>
          <p:cNvPr id="2" name="Picture 1"/>
          <p:cNvPicPr>
            <a:picLocks noChangeAspect="1"/>
          </p:cNvPicPr>
          <p:nvPr/>
        </p:nvPicPr>
        <p:blipFill rotWithShape="1">
          <a:blip r:embed="rId3"/>
          <a:srcRect r="46219"/>
          <a:stretch/>
        </p:blipFill>
        <p:spPr>
          <a:xfrm>
            <a:off x="1295400" y="1725835"/>
            <a:ext cx="5791200" cy="2905989"/>
          </a:xfrm>
          <a:prstGeom prst="rect">
            <a:avLst/>
          </a:prstGeom>
        </p:spPr>
      </p:pic>
      <p:pic>
        <p:nvPicPr>
          <p:cNvPr id="4" name="Picture 3"/>
          <p:cNvPicPr>
            <a:picLocks noChangeAspect="1"/>
          </p:cNvPicPr>
          <p:nvPr/>
        </p:nvPicPr>
        <p:blipFill>
          <a:blip r:embed="rId4"/>
          <a:stretch>
            <a:fillRect/>
          </a:stretch>
        </p:blipFill>
        <p:spPr>
          <a:xfrm>
            <a:off x="2191703" y="5161954"/>
            <a:ext cx="4267200" cy="476922"/>
          </a:xfrm>
          <a:prstGeom prst="rect">
            <a:avLst/>
          </a:prstGeom>
        </p:spPr>
      </p:pic>
      <p:sp>
        <p:nvSpPr>
          <p:cNvPr id="12" name="Title 11"/>
          <p:cNvSpPr>
            <a:spLocks noGrp="1"/>
          </p:cNvSpPr>
          <p:nvPr>
            <p:ph type="title"/>
          </p:nvPr>
        </p:nvSpPr>
        <p:spPr/>
        <p:txBody>
          <a:bodyPr>
            <a:noAutofit/>
          </a:bodyPr>
          <a:lstStyle/>
          <a:p>
            <a:r>
              <a:rPr lang="en-US" dirty="0"/>
              <a:t>By 2020, mass production of lithium-ion batteries will be concentrated in just </a:t>
            </a:r>
            <a:r>
              <a:rPr lang="en-US" u="sng" dirty="0"/>
              <a:t>four countries</a:t>
            </a:r>
          </a:p>
        </p:txBody>
      </p:sp>
    </p:spTree>
    <p:extLst>
      <p:ext uri="{BB962C8B-B14F-4D97-AF65-F5344CB8AC3E}">
        <p14:creationId xmlns:p14="http://schemas.microsoft.com/office/powerpoint/2010/main" val="423568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430887"/>
          </a:xfrm>
          <a:prstGeom prst="rect">
            <a:avLst/>
          </a:prstGeom>
          <a:noFill/>
        </p:spPr>
        <p:txBody>
          <a:bodyPr wrap="square" rtlCol="0">
            <a:spAutoFit/>
          </a:bodyPr>
          <a:lstStyle/>
          <a:p>
            <a:r>
              <a:rPr lang="sv-SE" sz="1100" dirty="0"/>
              <a:t>2017-03-04: </a:t>
            </a:r>
            <a:r>
              <a:rPr lang="sv-SE" sz="1100" dirty="0">
                <a:hlinkClick r:id="rId2"/>
              </a:rPr>
              <a:t>http://en.yibada.com/articles/197052/20170304/foxconn-to-build-an-8-8-billion-flat-panel-screen-factory-in-guangdong-province.htm</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14</a:t>
            </a:fld>
            <a:endParaRPr lang="en-US" dirty="0"/>
          </a:p>
        </p:txBody>
      </p:sp>
      <p:sp>
        <p:nvSpPr>
          <p:cNvPr id="12" name="Title 11"/>
          <p:cNvSpPr>
            <a:spLocks noGrp="1"/>
          </p:cNvSpPr>
          <p:nvPr>
            <p:ph type="title"/>
          </p:nvPr>
        </p:nvSpPr>
        <p:spPr/>
        <p:txBody>
          <a:bodyPr>
            <a:noAutofit/>
          </a:bodyPr>
          <a:lstStyle/>
          <a:p>
            <a:r>
              <a:rPr lang="en-US" dirty="0"/>
              <a:t>Foxconn to Build US $8.8 Billion Flat-Panel Screen Factory in China's Guangdong</a:t>
            </a:r>
            <a:endParaRPr lang="en-US" u="sng" dirty="0"/>
          </a:p>
        </p:txBody>
      </p:sp>
      <p:sp>
        <p:nvSpPr>
          <p:cNvPr id="3" name="Content Placeholder 2"/>
          <p:cNvSpPr>
            <a:spLocks noGrp="1"/>
          </p:cNvSpPr>
          <p:nvPr>
            <p:ph idx="1"/>
          </p:nvPr>
        </p:nvSpPr>
        <p:spPr>
          <a:xfrm>
            <a:off x="457200" y="1600201"/>
            <a:ext cx="8229600" cy="4267200"/>
          </a:xfrm>
        </p:spPr>
        <p:txBody>
          <a:bodyPr/>
          <a:lstStyle/>
          <a:p>
            <a:r>
              <a:rPr lang="en-US" dirty="0"/>
              <a:t>Foxconn Chairman Terry Gou partnered with Guangdong Province officials for building a new flat-panel screen factory. The officials of the province said that the </a:t>
            </a:r>
            <a:r>
              <a:rPr lang="en-US" u="sng" dirty="0"/>
              <a:t>deal negotiation with Foxconn only took 50 days</a:t>
            </a:r>
          </a:p>
          <a:p>
            <a:r>
              <a:rPr lang="en-US" dirty="0"/>
              <a:t>Foxconn still hoping to build a $7 billion flat-panel plant in the U.S. as it welcomed pitches from state governments. "</a:t>
            </a:r>
            <a:r>
              <a:rPr lang="en-US" u="sng" dirty="0"/>
              <a:t>The U.S. must offer tax breaks and develop worker-training programs - and also study how things are done in China</a:t>
            </a:r>
            <a:r>
              <a:rPr lang="en-US" dirty="0"/>
              <a:t>."</a:t>
            </a:r>
          </a:p>
          <a:p>
            <a:r>
              <a:rPr lang="en-US" dirty="0"/>
              <a:t>"</a:t>
            </a:r>
            <a:r>
              <a:rPr lang="en-US" u="sng" dirty="0"/>
              <a:t>We feel that if any state governments in the U.S. want to attract Foxconn, they should come here to learn and study. To see how in such a short span of time, we can get so many things done here</a:t>
            </a:r>
            <a:r>
              <a:rPr lang="en-US" dirty="0"/>
              <a:t>," he added</a:t>
            </a:r>
          </a:p>
        </p:txBody>
      </p:sp>
    </p:spTree>
    <p:extLst>
      <p:ext uri="{BB962C8B-B14F-4D97-AF65-F5344CB8AC3E}">
        <p14:creationId xmlns:p14="http://schemas.microsoft.com/office/powerpoint/2010/main" val="77368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2017-01-15: </a:t>
            </a:r>
            <a:r>
              <a:rPr lang="sv-SE" sz="1100" dirty="0">
                <a:hlinkClick r:id="rId2"/>
              </a:rPr>
              <a:t>http://www.reuters.com/article/us-usa-autoshow-electrics-analysis-idUSKBN14Z0KW</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15</a:t>
            </a:fld>
            <a:endParaRPr lang="en-US" dirty="0"/>
          </a:p>
        </p:txBody>
      </p:sp>
      <p:sp>
        <p:nvSpPr>
          <p:cNvPr id="12" name="Title 11"/>
          <p:cNvSpPr>
            <a:spLocks noGrp="1"/>
          </p:cNvSpPr>
          <p:nvPr>
            <p:ph type="title"/>
          </p:nvPr>
        </p:nvSpPr>
        <p:spPr/>
        <p:txBody>
          <a:bodyPr>
            <a:noAutofit/>
          </a:bodyPr>
          <a:lstStyle/>
          <a:p>
            <a:r>
              <a:rPr lang="en-US" dirty="0"/>
              <a:t>Reuters: China, Europe drive shift to electric cars as U.S. lags</a:t>
            </a:r>
            <a:endParaRPr lang="en-US" u="sng" dirty="0"/>
          </a:p>
        </p:txBody>
      </p:sp>
      <p:sp>
        <p:nvSpPr>
          <p:cNvPr id="3" name="Content Placeholder 2"/>
          <p:cNvSpPr>
            <a:spLocks noGrp="1"/>
          </p:cNvSpPr>
          <p:nvPr>
            <p:ph idx="1"/>
          </p:nvPr>
        </p:nvSpPr>
        <p:spPr>
          <a:xfrm>
            <a:off x="457200" y="1600201"/>
            <a:ext cx="8229600" cy="4267200"/>
          </a:xfrm>
        </p:spPr>
        <p:txBody>
          <a:bodyPr/>
          <a:lstStyle/>
          <a:p>
            <a:r>
              <a:rPr lang="en-US" dirty="0"/>
              <a:t>Industry executives in Detroit said hitting the brakes on electric vehicles in the United States would not relieve the pressure to bring them to market, because China and Europe are forging ahead with policies to expand sales of plug-in cars</a:t>
            </a:r>
          </a:p>
          <a:p>
            <a:r>
              <a:rPr lang="en-US" dirty="0"/>
              <a:t>Ford is moving forward with previously announced plans to invest $4.5 billion for plug-in vehicles by 2020, Chief Executive Mark Fields said earlier this month. "The industry is changing, the infrastructure's starting to build, and that's why our view is that within the next 15 years we'll see more electrified offerings … than we'll see gasoline-powered," Fields said as he unveiled a $700 million plan to build a battery SUV and other plug-in vehicles in Flat Rock, Michigan</a:t>
            </a:r>
          </a:p>
          <a:p>
            <a:r>
              <a:rPr lang="en-US" dirty="0"/>
              <a:t>"Car electrification is an irreversible trend," said Jacques </a:t>
            </a:r>
            <a:r>
              <a:rPr lang="en-US" dirty="0" err="1"/>
              <a:t>Aschenbroich</a:t>
            </a:r>
            <a:r>
              <a:rPr lang="en-US" dirty="0"/>
              <a:t>, chief executive of auto supplier </a:t>
            </a:r>
            <a:r>
              <a:rPr lang="en-US" dirty="0" err="1"/>
              <a:t>Valeo</a:t>
            </a:r>
            <a:r>
              <a:rPr lang="en-US" dirty="0"/>
              <a:t> </a:t>
            </a:r>
          </a:p>
          <a:p>
            <a:pPr marL="0" indent="0">
              <a:buNone/>
            </a:pPr>
            <a:endParaRPr lang="en-US" dirty="0"/>
          </a:p>
        </p:txBody>
      </p:sp>
    </p:spTree>
    <p:extLst>
      <p:ext uri="{BB962C8B-B14F-4D97-AF65-F5344CB8AC3E}">
        <p14:creationId xmlns:p14="http://schemas.microsoft.com/office/powerpoint/2010/main" val="103707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430887"/>
          </a:xfrm>
          <a:prstGeom prst="rect">
            <a:avLst/>
          </a:prstGeom>
          <a:noFill/>
        </p:spPr>
        <p:txBody>
          <a:bodyPr wrap="square" rtlCol="0">
            <a:spAutoFit/>
          </a:bodyPr>
          <a:lstStyle/>
          <a:p>
            <a:r>
              <a:rPr lang="sv-SE" sz="1100" dirty="0"/>
              <a:t>2016-08-31: </a:t>
            </a:r>
            <a:r>
              <a:rPr lang="sv-SE" sz="1100" dirty="0">
                <a:hlinkClick r:id="rId2"/>
              </a:rPr>
              <a:t>https://cleantechnica.com/2016/08/31/china-plans-get-rid-hundreds-electric-car-startups/</a:t>
            </a:r>
            <a:r>
              <a:rPr lang="sv-SE" sz="1100" dirty="0"/>
              <a:t> </a:t>
            </a:r>
          </a:p>
          <a:p>
            <a:r>
              <a:rPr lang="sv-SE" sz="1100" dirty="0"/>
              <a:t>2017-02-20: </a:t>
            </a:r>
            <a:r>
              <a:rPr lang="sv-SE" sz="1100" dirty="0">
                <a:hlinkClick r:id="rId3"/>
              </a:rPr>
              <a:t>http://insideevs.com/china-targets-800000-plug-in-electric-vehicle-sales-in-2017/</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16</a:t>
            </a:fld>
            <a:endParaRPr lang="en-US" dirty="0"/>
          </a:p>
        </p:txBody>
      </p:sp>
      <p:sp>
        <p:nvSpPr>
          <p:cNvPr id="12" name="Title 11"/>
          <p:cNvSpPr>
            <a:spLocks noGrp="1"/>
          </p:cNvSpPr>
          <p:nvPr>
            <p:ph type="title"/>
          </p:nvPr>
        </p:nvSpPr>
        <p:spPr/>
        <p:txBody>
          <a:bodyPr>
            <a:noAutofit/>
          </a:bodyPr>
          <a:lstStyle/>
          <a:p>
            <a:r>
              <a:rPr lang="en-US" dirty="0"/>
              <a:t>China has set a goal of 5,000,000 electric and plug-in cars on the road by 2020</a:t>
            </a:r>
          </a:p>
        </p:txBody>
      </p:sp>
      <p:sp>
        <p:nvSpPr>
          <p:cNvPr id="3" name="Content Placeholder 2"/>
          <p:cNvSpPr>
            <a:spLocks noGrp="1"/>
          </p:cNvSpPr>
          <p:nvPr>
            <p:ph idx="1"/>
          </p:nvPr>
        </p:nvSpPr>
        <p:spPr>
          <a:xfrm>
            <a:off x="457200" y="1600201"/>
            <a:ext cx="8229600" cy="4267200"/>
          </a:xfrm>
        </p:spPr>
        <p:txBody>
          <a:bodyPr/>
          <a:lstStyle/>
          <a:p>
            <a:r>
              <a:rPr lang="en-US" dirty="0"/>
              <a:t>After record a 507,000 plug-in vehicles sold in 2016 (including more than 350,000 cars and 115,700 all-electric buses), the new goal is 800,000 for 2017 </a:t>
            </a:r>
          </a:p>
          <a:p>
            <a:r>
              <a:rPr lang="en-US" dirty="0"/>
              <a:t>By 2025, the government wants plug-in vehicles sold to rise to 3,000,000 vehicles a year</a:t>
            </a:r>
          </a:p>
          <a:p>
            <a:pPr marL="0" indent="0">
              <a:buNone/>
            </a:pPr>
            <a:endParaRPr lang="en-US" dirty="0"/>
          </a:p>
          <a:p>
            <a:endParaRPr lang="en-US" dirty="0"/>
          </a:p>
        </p:txBody>
      </p:sp>
      <p:pic>
        <p:nvPicPr>
          <p:cNvPr id="2" name="Picture 1"/>
          <p:cNvPicPr>
            <a:picLocks noChangeAspect="1"/>
          </p:cNvPicPr>
          <p:nvPr/>
        </p:nvPicPr>
        <p:blipFill>
          <a:blip r:embed="rId4"/>
          <a:stretch>
            <a:fillRect/>
          </a:stretch>
        </p:blipFill>
        <p:spPr>
          <a:xfrm>
            <a:off x="571500" y="3039112"/>
            <a:ext cx="4762500" cy="2702201"/>
          </a:xfrm>
          <a:prstGeom prst="rect">
            <a:avLst/>
          </a:prstGeom>
        </p:spPr>
      </p:pic>
    </p:spTree>
    <p:extLst>
      <p:ext uri="{BB962C8B-B14F-4D97-AF65-F5344CB8AC3E}">
        <p14:creationId xmlns:p14="http://schemas.microsoft.com/office/powerpoint/2010/main" val="342615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US Does Not Have a Formal Energy Policy But Instead a Focus on 3 Goals—Secure Supply, Keep Costs Low &amp; Protect Environment (Congressional Rsrch Service)</a:t>
            </a:r>
            <a:endParaRPr lang="en-US" dirty="0"/>
          </a:p>
        </p:txBody>
      </p:sp>
      <p:sp>
        <p:nvSpPr>
          <p:cNvPr id="5" name="Slide Number Placeholder 4"/>
          <p:cNvSpPr>
            <a:spLocks noGrp="1"/>
          </p:cNvSpPr>
          <p:nvPr>
            <p:ph type="sldNum" sz="quarter" idx="12"/>
          </p:nvPr>
        </p:nvSpPr>
        <p:spPr/>
        <p:txBody>
          <a:bodyPr/>
          <a:lstStyle/>
          <a:p>
            <a:fld id="{012B100A-9D04-4473-9730-F3A3513759DA}" type="slidenum">
              <a:rPr lang="en-US" smtClean="0"/>
              <a:t>17</a:t>
            </a:fld>
            <a:endParaRPr lang="en-US"/>
          </a:p>
        </p:txBody>
      </p:sp>
      <p:sp>
        <p:nvSpPr>
          <p:cNvPr id="3" name="Content Placeholder 2"/>
          <p:cNvSpPr>
            <a:spLocks noGrp="1"/>
          </p:cNvSpPr>
          <p:nvPr>
            <p:ph type="body" sz="quarter" idx="14"/>
          </p:nvPr>
        </p:nvSpPr>
        <p:spPr>
          <a:xfrm>
            <a:off x="457200" y="5638800"/>
            <a:ext cx="8229600" cy="381000"/>
          </a:xfrm>
        </p:spPr>
        <p:txBody>
          <a:bodyPr/>
          <a:lstStyle/>
          <a:p>
            <a:pPr algn="just"/>
            <a:r>
              <a:rPr lang="en-US" sz="1200" dirty="0"/>
              <a:t>Retrieved: 2015-03-08 Congressional Research Service (“CRS”) report: </a:t>
            </a:r>
            <a:r>
              <a:rPr lang="en-US" sz="1200" u="sng" dirty="0"/>
              <a:t>Energy Policy:  114</a:t>
            </a:r>
            <a:r>
              <a:rPr lang="en-US" sz="1200" u="sng" baseline="30000" dirty="0"/>
              <a:t>th</a:t>
            </a:r>
            <a:r>
              <a:rPr lang="en-US" sz="1200" u="sng" dirty="0"/>
              <a:t> Congress Issues</a:t>
            </a:r>
            <a:r>
              <a:rPr lang="en-US" sz="1200" dirty="0"/>
              <a:t>.  5 Jan 2015.; Environmental Law Institute (“ELI”) “Why the United States Does Not Have a Renewable Energy Policy”.  By E. Donald Elliott. 43 ELR 10095 2-2013.  </a:t>
            </a:r>
          </a:p>
        </p:txBody>
      </p:sp>
      <p:sp>
        <p:nvSpPr>
          <p:cNvPr id="6" name="textruta 5"/>
          <p:cNvSpPr txBox="1"/>
          <p:nvPr/>
        </p:nvSpPr>
        <p:spPr>
          <a:xfrm>
            <a:off x="457200" y="1752600"/>
            <a:ext cx="7924800"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t>Government programs developed to improve energy efficiency and encourage conservation, increase domestic production of conventional sources and increase new sources including renewable sources (</a:t>
            </a:r>
            <a:r>
              <a:rPr lang="en-US" sz="1400" dirty="0" err="1"/>
              <a:t>eg</a:t>
            </a:r>
            <a:r>
              <a:rPr lang="en-US" sz="1400" dirty="0"/>
              <a:t>, hydro, solar, wind). (CRS study)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Underlying debate in US on energy is role of government—some see government intervention as positive and some who see it as a necessary evil to be restricted. (CRS Study)   Related debate is on causes and responses to climate change.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US energy policy and programs are diffuse through 50 states and federal government.  Example:  29 states have required renewable energy portfolios standards (RPS) for local utilities; 7 states--voluntary RPS; remainder--none. (ELI)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Key example of state/fed roles: CA led the way on much higher CAFE fleet fuel standards for all auto OEMs selling in CA; adopted by federal government in 2011 with industry support.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US federal policy encourages new green energy technologies (</a:t>
            </a:r>
            <a:r>
              <a:rPr lang="en-US" sz="1400" dirty="0" err="1"/>
              <a:t>eg</a:t>
            </a:r>
            <a:r>
              <a:rPr lang="en-US" sz="1400" dirty="0"/>
              <a:t> DOE loans/grants)  (ELI)</a:t>
            </a:r>
          </a:p>
        </p:txBody>
      </p:sp>
    </p:spTree>
    <p:extLst>
      <p:ext uri="{BB962C8B-B14F-4D97-AF65-F5344CB8AC3E}">
        <p14:creationId xmlns:p14="http://schemas.microsoft.com/office/powerpoint/2010/main" val="72485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Energy Information Admin: </a:t>
            </a:r>
            <a:r>
              <a:rPr lang="en-US" i="1" dirty="0"/>
              <a:t>China’s Population and Fast-growing Economy has led it to be the Largest Energy Consumer and Producer in the World </a:t>
            </a:r>
            <a:endParaRPr lang="en-US" dirty="0"/>
          </a:p>
        </p:txBody>
      </p:sp>
      <p:sp>
        <p:nvSpPr>
          <p:cNvPr id="5" name="Slide Number Placeholder 4"/>
          <p:cNvSpPr>
            <a:spLocks noGrp="1"/>
          </p:cNvSpPr>
          <p:nvPr>
            <p:ph type="sldNum" sz="quarter" idx="12"/>
          </p:nvPr>
        </p:nvSpPr>
        <p:spPr/>
        <p:txBody>
          <a:bodyPr/>
          <a:lstStyle/>
          <a:p>
            <a:fld id="{012B100A-9D04-4473-9730-F3A3513759DA}" type="slidenum">
              <a:rPr lang="en-US" smtClean="0"/>
              <a:t>18</a:t>
            </a:fld>
            <a:endParaRPr lang="en-US"/>
          </a:p>
        </p:txBody>
      </p:sp>
      <p:sp>
        <p:nvSpPr>
          <p:cNvPr id="3" name="Content Placeholder 2"/>
          <p:cNvSpPr>
            <a:spLocks noGrp="1"/>
          </p:cNvSpPr>
          <p:nvPr>
            <p:ph type="body" sz="quarter" idx="14"/>
          </p:nvPr>
        </p:nvSpPr>
        <p:spPr/>
        <p:txBody>
          <a:bodyPr/>
          <a:lstStyle/>
          <a:p>
            <a:r>
              <a:rPr lang="en-US" dirty="0"/>
              <a:t>Retrieved: 2015-03-08 EIA China Country Report </a:t>
            </a:r>
            <a:r>
              <a:rPr lang="en-US" dirty="0">
                <a:hlinkClick r:id="rId2"/>
              </a:rPr>
              <a:t>http://www.eia.gov/countries/cab.cfm?fips=ch</a:t>
            </a:r>
            <a:r>
              <a:rPr lang="en-US" dirty="0"/>
              <a:t> </a:t>
            </a:r>
          </a:p>
        </p:txBody>
      </p:sp>
      <p:sp>
        <p:nvSpPr>
          <p:cNvPr id="6" name="textruta 5"/>
          <p:cNvSpPr txBox="1"/>
          <p:nvPr/>
        </p:nvSpPr>
        <p:spPr>
          <a:xfrm>
            <a:off x="457200" y="1665506"/>
            <a:ext cx="7848600" cy="3970318"/>
          </a:xfrm>
          <a:prstGeom prst="rect">
            <a:avLst/>
          </a:prstGeom>
          <a:noFill/>
        </p:spPr>
        <p:txBody>
          <a:bodyPr wrap="square" rtlCol="0">
            <a:spAutoFit/>
          </a:bodyPr>
          <a:lstStyle/>
          <a:p>
            <a:pPr marL="285750" indent="-285750">
              <a:buFont typeface="Arial" panose="020B0604020202020204" pitchFamily="34" charset="0"/>
              <a:buChar char="•"/>
            </a:pPr>
            <a:r>
              <a:rPr lang="en-US" sz="1400" dirty="0"/>
              <a:t>China is the world's second-largest oil consumer behind the United States and became the largest global energy consumer in 2010.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China's oil consumption growth accounted for one-third of the world's oil consumption growth in 2013, and EIA projects the same share in 2014.</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China is the largest producer and consumer of coal in the world and accounts for almost half of the world's coal consumption.  Coal supplied 69% of China’s energy consumption in 2011, oil 18%, hydro 6%, natural gas 4%, nuclear almost 1%, other renewables 1%.</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energy sector, the government is moving toward more market-based pricing schemes, energy efficiency measures, and competition among energy firms, as well as making greater investments in upstream hydrocarbon plays and renewable energy projects.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China has a goal to produce at least 15% of overall energy output by 2020 from renewable energy sources as the government aims to address environmental issues. Chinese companies invested $65 billion in renewable energy projects in 2012. China is encouraging investment in renewable energy and accompanying transmission infrastructure through a variety of financial and economic incentives.</a:t>
            </a:r>
          </a:p>
        </p:txBody>
      </p:sp>
    </p:spTree>
    <p:extLst>
      <p:ext uri="{BB962C8B-B14F-4D97-AF65-F5344CB8AC3E}">
        <p14:creationId xmlns:p14="http://schemas.microsoft.com/office/powerpoint/2010/main" val="405895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China Energy Policy: Effort to Increase Use of Market, Increase Renewable Energy to 15% by 2020</a:t>
            </a:r>
          </a:p>
        </p:txBody>
      </p:sp>
      <p:sp>
        <p:nvSpPr>
          <p:cNvPr id="5" name="Slide Number Placeholder 4"/>
          <p:cNvSpPr>
            <a:spLocks noGrp="1"/>
          </p:cNvSpPr>
          <p:nvPr>
            <p:ph type="sldNum" sz="quarter" idx="12"/>
          </p:nvPr>
        </p:nvSpPr>
        <p:spPr/>
        <p:txBody>
          <a:bodyPr/>
          <a:lstStyle/>
          <a:p>
            <a:fld id="{012B100A-9D04-4473-9730-F3A3513759DA}" type="slidenum">
              <a:rPr lang="en-US" smtClean="0"/>
              <a:t>19</a:t>
            </a:fld>
            <a:endParaRPr lang="en-US"/>
          </a:p>
        </p:txBody>
      </p:sp>
      <p:sp>
        <p:nvSpPr>
          <p:cNvPr id="7" name="Platshållare för text 6"/>
          <p:cNvSpPr>
            <a:spLocks noGrp="1"/>
          </p:cNvSpPr>
          <p:nvPr>
            <p:ph type="body" sz="quarter" idx="14"/>
          </p:nvPr>
        </p:nvSpPr>
        <p:spPr>
          <a:xfrm>
            <a:off x="457200" y="5562600"/>
            <a:ext cx="8229600" cy="381000"/>
          </a:xfrm>
        </p:spPr>
        <p:txBody>
          <a:bodyPr/>
          <a:lstStyle/>
          <a:p>
            <a:r>
              <a:rPr lang="en-US" dirty="0"/>
              <a:t>Retrieved: 2015-03-07 EIA China Country Report </a:t>
            </a:r>
            <a:r>
              <a:rPr lang="en-US" dirty="0">
                <a:hlinkClick r:id="rId2"/>
              </a:rPr>
              <a:t>http://www.eia.gov/countries/cab.cfm?fips=ch</a:t>
            </a:r>
            <a:endParaRPr lang="en-US" dirty="0"/>
          </a:p>
          <a:p>
            <a:r>
              <a:rPr lang="en-US" dirty="0"/>
              <a:t>Who’s Winning the Clean Energy Race, 2012 Edition, Pew Trust, </a:t>
            </a:r>
            <a:r>
              <a:rPr lang="en-US" dirty="0" err="1"/>
              <a:t>pg</a:t>
            </a:r>
            <a:r>
              <a:rPr lang="en-US" dirty="0"/>
              <a:t> 7;  Rebalancing China’s Energy Strategy, January 2015, Paulson Institute </a:t>
            </a:r>
            <a:r>
              <a:rPr lang="en-US" dirty="0">
                <a:hlinkClick r:id="rId3"/>
              </a:rPr>
              <a:t>http://www.pewtrusts.org/en/research-and-analysis/reports/2013/04/17/whos-winning-the-clean-energy-race-2012-edition</a:t>
            </a:r>
            <a:r>
              <a:rPr lang="en-US" dirty="0"/>
              <a:t>  </a:t>
            </a:r>
            <a:r>
              <a:rPr lang="en-US" dirty="0">
                <a:hlinkClick r:id="rId4"/>
              </a:rPr>
              <a:t>http://www.paulsoninstitute.org/media/162075/ppee_rebalancing_china_s_energy_strategy_ma_english.pdf</a:t>
            </a:r>
            <a:r>
              <a:rPr lang="en-US" dirty="0"/>
              <a:t> </a:t>
            </a:r>
          </a:p>
          <a:p>
            <a:endParaRPr lang="en-US" dirty="0"/>
          </a:p>
        </p:txBody>
      </p:sp>
      <p:sp>
        <p:nvSpPr>
          <p:cNvPr id="6" name="textruta 5"/>
          <p:cNvSpPr txBox="1"/>
          <p:nvPr/>
        </p:nvSpPr>
        <p:spPr>
          <a:xfrm>
            <a:off x="457200" y="1524000"/>
            <a:ext cx="7924800" cy="3970318"/>
          </a:xfrm>
          <a:prstGeom prst="rect">
            <a:avLst/>
          </a:prstGeom>
          <a:noFill/>
        </p:spPr>
        <p:txBody>
          <a:bodyPr wrap="square" rtlCol="0">
            <a:spAutoFit/>
          </a:bodyPr>
          <a:lstStyle/>
          <a:p>
            <a:pPr marL="285750" indent="-285750">
              <a:buFont typeface="Arial" panose="020B0604020202020204" pitchFamily="34" charset="0"/>
              <a:buChar char="•"/>
            </a:pPr>
            <a:r>
              <a:rPr lang="en-US" sz="1400" dirty="0"/>
              <a:t>In the energy sector, the government is moving toward more market-based pricing schemes, energy efficiency measures, and competition among energy firms, as well as making greater investments in upstream hydrocarbon plays and renewable energy projects. (EIA China </a:t>
            </a:r>
            <a:r>
              <a:rPr lang="en-US" sz="1400" dirty="0" err="1"/>
              <a:t>Rpt</a:t>
            </a:r>
            <a:r>
              <a:rPr lang="en-US" sz="1400" dirty="0"/>
              <a: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China has a goal to produce at least 15% of overall energy output by 2020 from renewable energy sources as the government aims to address environmental issues. (EIA)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Chinese companies invested $65 billion in renewable energy projects in 2012--fully 30% of the total investment by the G-20, including 25% ($31.2 billion USD) of global solar energy investment, 37% percent ($27.2 billion USD) of global wind energy investment, and 47% ($6.3 billion USD) of global investment in "other renewable energy" (small hydro, geothermal, marine, and biomass)  (Pew Trust—Who’s Winning Clean Energy Race 2012)</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Chinese policy is premised on an understanding of the gravity of the country’s energy and environmental woes. Beijing is confronting these with a sense of urgency. (Paulson Inst.)  Recent release of critical film on Chinese air pollution/lack of government enforcement and removal days later from internet suggests internal govt. disagreement at senior level on extent of permitted public criticism and comment on environmental issues. </a:t>
            </a:r>
          </a:p>
        </p:txBody>
      </p:sp>
    </p:spTree>
    <p:extLst>
      <p:ext uri="{BB962C8B-B14F-4D97-AF65-F5344CB8AC3E}">
        <p14:creationId xmlns:p14="http://schemas.microsoft.com/office/powerpoint/2010/main" val="41602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430887"/>
          </a:xfrm>
          <a:prstGeom prst="rect">
            <a:avLst/>
          </a:prstGeom>
          <a:noFill/>
        </p:spPr>
        <p:txBody>
          <a:bodyPr wrap="square" rtlCol="0">
            <a:spAutoFit/>
          </a:bodyPr>
          <a:lstStyle/>
          <a:p>
            <a:r>
              <a:rPr lang="sv-SE" sz="1100" dirty="0"/>
              <a:t>2016-08-31: XXX</a:t>
            </a:r>
          </a:p>
          <a:p>
            <a:r>
              <a:rPr lang="sv-SE" sz="1100" dirty="0"/>
              <a:t>2017-02-20: XXX</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2</a:t>
            </a:fld>
            <a:endParaRPr lang="en-US" dirty="0"/>
          </a:p>
        </p:txBody>
      </p:sp>
      <p:sp>
        <p:nvSpPr>
          <p:cNvPr id="12" name="Title 11"/>
          <p:cNvSpPr>
            <a:spLocks noGrp="1"/>
          </p:cNvSpPr>
          <p:nvPr>
            <p:ph type="title"/>
          </p:nvPr>
        </p:nvSpPr>
        <p:spPr/>
        <p:txBody>
          <a:bodyPr>
            <a:noAutofit/>
          </a:bodyPr>
          <a:lstStyle/>
          <a:p>
            <a:r>
              <a:rPr lang="en-US" dirty="0"/>
              <a:t>What do Duracell leadership want to hear?</a:t>
            </a:r>
          </a:p>
        </p:txBody>
      </p:sp>
      <p:sp>
        <p:nvSpPr>
          <p:cNvPr id="3" name="Content Placeholder 2"/>
          <p:cNvSpPr>
            <a:spLocks noGrp="1"/>
          </p:cNvSpPr>
          <p:nvPr>
            <p:ph idx="1"/>
          </p:nvPr>
        </p:nvSpPr>
        <p:spPr>
          <a:xfrm>
            <a:off x="457200" y="1600201"/>
            <a:ext cx="8229600" cy="4267200"/>
          </a:xfrm>
        </p:spPr>
        <p:txBody>
          <a:bodyPr/>
          <a:lstStyle/>
          <a:p>
            <a:r>
              <a:rPr lang="en-US" dirty="0"/>
              <a:t>The global lithium-ion energy storage market is predicted to be huge, US$18 – 60B in 2020 and presents a unique opportunity for the battery industry</a:t>
            </a:r>
          </a:p>
          <a:p>
            <a:r>
              <a:rPr lang="en-US" dirty="0"/>
              <a:t>Lithium-ion will dominate the energy storage industry for at least 10 years</a:t>
            </a:r>
          </a:p>
          <a:p>
            <a:r>
              <a:rPr lang="en-US" dirty="0"/>
              <a:t>Australia is the first market to take off, market is now booming!</a:t>
            </a:r>
          </a:p>
          <a:p>
            <a:pPr lvl="1"/>
            <a:r>
              <a:rPr lang="en-US" dirty="0"/>
              <a:t>Industry analyst </a:t>
            </a:r>
            <a:r>
              <a:rPr lang="en-US" dirty="0" err="1"/>
              <a:t>Sunwiz</a:t>
            </a:r>
            <a:r>
              <a:rPr lang="en-US" dirty="0"/>
              <a:t> says 70 % of Australia's 1.6 million solar households are looking to install battery storage of some sort</a:t>
            </a:r>
          </a:p>
          <a:p>
            <a:pPr lvl="1"/>
            <a:r>
              <a:rPr lang="sv-SE" dirty="0"/>
              <a:t>P</a:t>
            </a:r>
            <a:r>
              <a:rPr lang="en-US" dirty="0" err="1"/>
              <a:t>rofitable</a:t>
            </a:r>
            <a:r>
              <a:rPr lang="en-US" dirty="0"/>
              <a:t> for a household to invest in storage due to termination of solar rebates and high electricity prizes</a:t>
            </a:r>
          </a:p>
          <a:p>
            <a:pPr lvl="1"/>
            <a:r>
              <a:rPr lang="en-US" dirty="0"/>
              <a:t>32 home energy storage systems presently on the market </a:t>
            </a:r>
          </a:p>
          <a:p>
            <a:pPr lvl="1"/>
            <a:r>
              <a:rPr lang="sv-SE" dirty="0"/>
              <a:t>F</a:t>
            </a:r>
            <a:r>
              <a:rPr lang="en-US" dirty="0" err="1"/>
              <a:t>ew</a:t>
            </a:r>
            <a:r>
              <a:rPr lang="en-US" dirty="0"/>
              <a:t> global brands present, mostly new small companies</a:t>
            </a:r>
          </a:p>
          <a:p>
            <a:r>
              <a:rPr lang="en-US" dirty="0"/>
              <a:t>US market is currently dominated by grid storage systems</a:t>
            </a:r>
          </a:p>
          <a:p>
            <a:r>
              <a:rPr lang="en-US" dirty="0"/>
              <a:t>The Cadenza platform will enable a fast and low risk market entry</a:t>
            </a:r>
          </a:p>
          <a:p>
            <a:pPr lvl="1"/>
            <a:r>
              <a:rPr lang="en-US" dirty="0"/>
              <a:t>Market leaders Tesla and LG </a:t>
            </a:r>
            <a:r>
              <a:rPr lang="en-US" dirty="0" err="1"/>
              <a:t>Chem</a:t>
            </a:r>
            <a:r>
              <a:rPr lang="en-US" dirty="0"/>
              <a:t> has been in the market for years</a:t>
            </a:r>
          </a:p>
          <a:p>
            <a:pPr lvl="1"/>
            <a:r>
              <a:rPr lang="en-US" dirty="0"/>
              <a:t>New players must have an edge to succeed </a:t>
            </a:r>
          </a:p>
        </p:txBody>
      </p:sp>
    </p:spTree>
    <p:extLst>
      <p:ext uri="{BB962C8B-B14F-4D97-AF65-F5344CB8AC3E}">
        <p14:creationId xmlns:p14="http://schemas.microsoft.com/office/powerpoint/2010/main" val="157458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4572000"/>
            <a:ext cx="7656194" cy="1954381"/>
          </a:xfrm>
          <a:prstGeom prst="rect">
            <a:avLst/>
          </a:prstGeom>
          <a:noFill/>
        </p:spPr>
        <p:txBody>
          <a:bodyPr wrap="square" rtlCol="0">
            <a:spAutoFit/>
          </a:bodyPr>
          <a:lstStyle/>
          <a:p>
            <a:r>
              <a:rPr lang="sv-SE" sz="1100" dirty="0"/>
              <a:t>2016-08-17 </a:t>
            </a:r>
            <a:r>
              <a:rPr lang="sv-SE" sz="1100" dirty="0">
                <a:hlinkClick r:id="rId2"/>
              </a:rPr>
              <a:t>http://www.greentechmedia.com/articles/read/what-the-oil-and-gas-supermajors-can-learn-from-totals-battery-buy</a:t>
            </a:r>
            <a:endParaRPr lang="sv-SE" sz="1100" dirty="0"/>
          </a:p>
          <a:p>
            <a:r>
              <a:rPr lang="sv-SE" sz="1100" dirty="0"/>
              <a:t>2016-06-13 </a:t>
            </a:r>
            <a:r>
              <a:rPr lang="sv-SE" sz="1100" dirty="0">
                <a:hlinkClick r:id="rId3"/>
              </a:rPr>
              <a:t>http://www.electric-vehiclenews.com/2016/06/mercedes-benz-to-electrify-all-model.html</a:t>
            </a:r>
            <a:endParaRPr lang="sv-SE" sz="1100" dirty="0"/>
          </a:p>
          <a:p>
            <a:r>
              <a:rPr lang="sv-SE" sz="1100" dirty="0"/>
              <a:t>2016-09-22 </a:t>
            </a:r>
            <a:r>
              <a:rPr lang="sv-SE" sz="1100" dirty="0">
                <a:hlinkClick r:id="rId4"/>
              </a:rPr>
              <a:t>http://www.electric-vehiclenews.com/2016/09/apple-offers-25b-for-mclaren-technology.html</a:t>
            </a:r>
            <a:endParaRPr lang="sv-SE" sz="1100" dirty="0"/>
          </a:p>
          <a:p>
            <a:r>
              <a:rPr lang="sv-SE" sz="1100" dirty="0"/>
              <a:t>2016-06-15 </a:t>
            </a:r>
            <a:r>
              <a:rPr lang="sv-SE" sz="1100" dirty="0">
                <a:hlinkClick r:id="rId5"/>
              </a:rPr>
              <a:t>http://electriccarsreport.com/2016/06/ford-introduce-13-electrified-vehicles-2020/?utm_source=dlvr.it&amp;utm_medium=twitter</a:t>
            </a:r>
            <a:r>
              <a:rPr lang="sv-SE" sz="1100" dirty="0"/>
              <a:t> </a:t>
            </a:r>
          </a:p>
          <a:p>
            <a:r>
              <a:rPr lang="sv-SE" sz="1100" dirty="0"/>
              <a:t>2016-06-01 </a:t>
            </a:r>
            <a:r>
              <a:rPr lang="sv-SE" sz="1100" dirty="0">
                <a:hlinkClick r:id="rId6"/>
              </a:rPr>
              <a:t>http://www.greentechmedia.com/articles/read/volkswagen-is-planning-its-own-battery-gigafactory-to-support-1-million-ele?utm_source=feedburner&amp;utm_medium=feed&amp;utm_campaign=Feed%3A+GreentechMedia+%28Greentech+Media%29</a:t>
            </a:r>
            <a:endParaRPr lang="sv-SE" sz="1100" dirty="0"/>
          </a:p>
          <a:p>
            <a:r>
              <a:rPr lang="sv-SE" sz="1100" dirty="0"/>
              <a:t>2017-03-10: </a:t>
            </a:r>
            <a:r>
              <a:rPr lang="sv-SE" sz="1100" dirty="0">
                <a:hlinkClick r:id="rId7"/>
              </a:rPr>
              <a:t>http://www.syrahresources.com.au/application/third_party/ckfinder/userfiles/files/December%202016%20New%20York%20Investor%20Presentation-13Dec16.pdf</a:t>
            </a:r>
            <a:r>
              <a:rPr lang="sv-SE" sz="1100" dirty="0"/>
              <a:t> </a:t>
            </a:r>
          </a:p>
          <a:p>
            <a:endParaRPr lang="sv-SE" sz="1100" dirty="0"/>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20</a:t>
            </a:fld>
            <a:endParaRPr lang="en-US" dirty="0"/>
          </a:p>
        </p:txBody>
      </p:sp>
      <p:sp>
        <p:nvSpPr>
          <p:cNvPr id="12" name="Title 11"/>
          <p:cNvSpPr>
            <a:spLocks noGrp="1"/>
          </p:cNvSpPr>
          <p:nvPr>
            <p:ph type="title"/>
          </p:nvPr>
        </p:nvSpPr>
        <p:spPr/>
        <p:txBody>
          <a:bodyPr>
            <a:noAutofit/>
          </a:bodyPr>
          <a:lstStyle/>
          <a:p>
            <a:r>
              <a:rPr lang="en-US" dirty="0"/>
              <a:t>Significant examples of energy storage related capital deployed globally</a:t>
            </a:r>
          </a:p>
        </p:txBody>
      </p:sp>
      <p:sp>
        <p:nvSpPr>
          <p:cNvPr id="3" name="Content Placeholder 2"/>
          <p:cNvSpPr>
            <a:spLocks noGrp="1"/>
          </p:cNvSpPr>
          <p:nvPr>
            <p:ph idx="1"/>
          </p:nvPr>
        </p:nvSpPr>
        <p:spPr>
          <a:xfrm>
            <a:off x="457200" y="1600201"/>
            <a:ext cx="8229600" cy="2868780"/>
          </a:xfrm>
        </p:spPr>
        <p:txBody>
          <a:bodyPr/>
          <a:lstStyle/>
          <a:p>
            <a:r>
              <a:rPr lang="en-US" dirty="0"/>
              <a:t>VW to invest up to US$ 15.5 billion in a major new battery</a:t>
            </a:r>
          </a:p>
          <a:p>
            <a:r>
              <a:rPr lang="en-US" dirty="0"/>
              <a:t>Ford is investing US$ 4.5 billion to add 13 electrified vehicles </a:t>
            </a:r>
          </a:p>
          <a:p>
            <a:r>
              <a:rPr lang="en-US" dirty="0"/>
              <a:t>Mercedes-Benz to electrify all model series in US$ 7.8 billion R&amp;D investment</a:t>
            </a:r>
          </a:p>
          <a:p>
            <a:r>
              <a:rPr lang="en-US" dirty="0"/>
              <a:t>Total purchased battery maker </a:t>
            </a:r>
            <a:r>
              <a:rPr lang="en-US" dirty="0" err="1"/>
              <a:t>Saft</a:t>
            </a:r>
            <a:r>
              <a:rPr lang="en-US" dirty="0"/>
              <a:t> for US$ 1.1 billion </a:t>
            </a:r>
          </a:p>
          <a:p>
            <a:r>
              <a:rPr lang="en-US" dirty="0"/>
              <a:t>Apple offers US$ 1.8 billion for McLaren Technology Group (EV knowledge)</a:t>
            </a:r>
          </a:p>
          <a:p>
            <a:r>
              <a:rPr lang="en-US" dirty="0"/>
              <a:t>Syrah Resources raised US$146 million in capital to open worlds largest graphite mine</a:t>
            </a:r>
          </a:p>
        </p:txBody>
      </p:sp>
    </p:spTree>
    <p:extLst>
      <p:ext uri="{BB962C8B-B14F-4D97-AF65-F5344CB8AC3E}">
        <p14:creationId xmlns:p14="http://schemas.microsoft.com/office/powerpoint/2010/main" val="247167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430887"/>
          </a:xfrm>
          <a:prstGeom prst="rect">
            <a:avLst/>
          </a:prstGeom>
          <a:noFill/>
        </p:spPr>
        <p:txBody>
          <a:bodyPr wrap="square" rtlCol="0">
            <a:spAutoFit/>
          </a:bodyPr>
          <a:lstStyle/>
          <a:p>
            <a:r>
              <a:rPr lang="sv-SE" sz="1100" dirty="0"/>
              <a:t>2013-04-15: </a:t>
            </a:r>
            <a:r>
              <a:rPr lang="sv-SE" sz="1100" dirty="0">
                <a:hlinkClick r:id="rId2"/>
              </a:rPr>
              <a:t>https://wattsupwiththat.com/2013/04/05/usa-meets-kyoto-protocol-without-ever-embracing-it/</a:t>
            </a:r>
            <a:r>
              <a:rPr lang="sv-SE" sz="1100" dirty="0"/>
              <a:t> </a:t>
            </a:r>
          </a:p>
          <a:p>
            <a:r>
              <a:rPr lang="sv-SE" sz="1100" dirty="0"/>
              <a:t>2016-05-09: </a:t>
            </a:r>
            <a:r>
              <a:rPr lang="sv-SE" sz="1100" dirty="0">
                <a:hlinkClick r:id="rId3"/>
              </a:rPr>
              <a:t>https://www.eia.gov/todayinenergy/detail.php?id=26152</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21</a:t>
            </a:fld>
            <a:endParaRPr lang="en-US" dirty="0"/>
          </a:p>
        </p:txBody>
      </p:sp>
      <p:sp>
        <p:nvSpPr>
          <p:cNvPr id="9" name="Rectangle 8"/>
          <p:cNvSpPr/>
          <p:nvPr/>
        </p:nvSpPr>
        <p:spPr>
          <a:xfrm>
            <a:off x="457200" y="685800"/>
            <a:ext cx="7086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noAutofit/>
          </a:bodyPr>
          <a:lstStyle/>
          <a:p>
            <a:r>
              <a:rPr lang="en-US" dirty="0"/>
              <a:t>USA inadvertently meets 1997 Kyoto protocol on CO2 emission reductions without ever signing on thanks to a stagnant economy</a:t>
            </a:r>
          </a:p>
        </p:txBody>
      </p:sp>
      <p:grpSp>
        <p:nvGrpSpPr>
          <p:cNvPr id="14" name="Group 13"/>
          <p:cNvGrpSpPr/>
          <p:nvPr/>
        </p:nvGrpSpPr>
        <p:grpSpPr>
          <a:xfrm>
            <a:off x="515679" y="1881708"/>
            <a:ext cx="7104321" cy="3092007"/>
            <a:chOff x="515679" y="1881708"/>
            <a:chExt cx="7104321" cy="3092007"/>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79" y="1881708"/>
              <a:ext cx="5885121" cy="3092007"/>
            </a:xfrm>
            <a:prstGeom prst="rect">
              <a:avLst/>
            </a:prstGeom>
          </p:spPr>
        </p:pic>
        <p:cxnSp>
          <p:nvCxnSpPr>
            <p:cNvPr id="8" name="Straight Arrow Connector 7"/>
            <p:cNvCxnSpPr>
              <a:cxnSpLocks/>
            </p:cNvCxnSpPr>
            <p:nvPr/>
          </p:nvCxnSpPr>
          <p:spPr>
            <a:xfrm>
              <a:off x="6172200" y="2933700"/>
              <a:ext cx="1143000" cy="38100"/>
            </a:xfrm>
            <a:prstGeom prst="straightConnector1">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43700" y="3733800"/>
              <a:ext cx="184731" cy="276999"/>
            </a:xfrm>
            <a:prstGeom prst="rect">
              <a:avLst/>
            </a:prstGeom>
            <a:noFill/>
          </p:spPr>
          <p:txBody>
            <a:bodyPr wrap="none" rtlCol="0">
              <a:spAutoFit/>
            </a:bodyPr>
            <a:lstStyle/>
            <a:p>
              <a:endParaRPr lang="en-US" sz="1200" dirty="0"/>
            </a:p>
          </p:txBody>
        </p:sp>
        <p:sp>
          <p:nvSpPr>
            <p:cNvPr id="11" name="Rectangle 10"/>
            <p:cNvSpPr/>
            <p:nvPr/>
          </p:nvSpPr>
          <p:spPr>
            <a:xfrm>
              <a:off x="6967257" y="2469118"/>
              <a:ext cx="652743" cy="369332"/>
            </a:xfrm>
            <a:prstGeom prst="rect">
              <a:avLst/>
            </a:prstGeom>
          </p:spPr>
          <p:txBody>
            <a:bodyPr wrap="none">
              <a:spAutoFit/>
            </a:bodyPr>
            <a:lstStyle/>
            <a:p>
              <a:r>
                <a:rPr lang="en-US" b="1" dirty="0">
                  <a:solidFill>
                    <a:srgbClr val="FF0000"/>
                  </a:solidFill>
                </a:rPr>
                <a:t>2015</a:t>
              </a:r>
            </a:p>
          </p:txBody>
        </p:sp>
      </p:grpSp>
    </p:spTree>
    <p:extLst>
      <p:ext uri="{BB962C8B-B14F-4D97-AF65-F5344CB8AC3E}">
        <p14:creationId xmlns:p14="http://schemas.microsoft.com/office/powerpoint/2010/main" val="333957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2017-03-10: </a:t>
            </a:r>
            <a:r>
              <a:rPr lang="sv-SE" sz="1100" dirty="0">
                <a:hlinkClick r:id="rId2"/>
              </a:rPr>
              <a:t>http://climateactiontracker.org/global.html</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22</a:t>
            </a:fld>
            <a:endParaRPr lang="en-US" dirty="0"/>
          </a:p>
        </p:txBody>
      </p:sp>
      <p:pic>
        <p:nvPicPr>
          <p:cNvPr id="8" name="Picture 7"/>
          <p:cNvPicPr>
            <a:picLocks noChangeAspect="1"/>
          </p:cNvPicPr>
          <p:nvPr/>
        </p:nvPicPr>
        <p:blipFill>
          <a:blip r:embed="rId3"/>
          <a:stretch>
            <a:fillRect/>
          </a:stretch>
        </p:blipFill>
        <p:spPr>
          <a:xfrm>
            <a:off x="533400" y="838201"/>
            <a:ext cx="7653934" cy="5181600"/>
          </a:xfrm>
          <a:prstGeom prst="rect">
            <a:avLst/>
          </a:prstGeom>
        </p:spPr>
      </p:pic>
      <p:sp>
        <p:nvSpPr>
          <p:cNvPr id="9" name="Rectangle 8"/>
          <p:cNvSpPr/>
          <p:nvPr/>
        </p:nvSpPr>
        <p:spPr>
          <a:xfrm>
            <a:off x="457200" y="685800"/>
            <a:ext cx="7086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noAutofit/>
          </a:bodyPr>
          <a:lstStyle/>
          <a:p>
            <a:r>
              <a:rPr lang="en-US" dirty="0"/>
              <a:t>In the absence of policies, global warming is expected to reach 4.1 °C – 4.8 °C above pre-industrial by the end of the century</a:t>
            </a:r>
            <a:endParaRPr lang="en-US" u="sng" dirty="0"/>
          </a:p>
        </p:txBody>
      </p:sp>
    </p:spTree>
    <p:extLst>
      <p:ext uri="{BB962C8B-B14F-4D97-AF65-F5344CB8AC3E}">
        <p14:creationId xmlns:p14="http://schemas.microsoft.com/office/powerpoint/2010/main" val="501485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2017-03-10: </a:t>
            </a:r>
            <a:r>
              <a:rPr lang="sv-SE" sz="1100" dirty="0">
                <a:hlinkClick r:id="rId2"/>
              </a:rPr>
              <a:t>http://climateactiontracker.org/global.html</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23</a:t>
            </a:fld>
            <a:endParaRPr lang="en-US" dirty="0"/>
          </a:p>
        </p:txBody>
      </p:sp>
      <p:sp>
        <p:nvSpPr>
          <p:cNvPr id="9" name="Rectangle 8"/>
          <p:cNvSpPr/>
          <p:nvPr/>
        </p:nvSpPr>
        <p:spPr>
          <a:xfrm>
            <a:off x="457200" y="685800"/>
            <a:ext cx="7086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noAutofit/>
          </a:bodyPr>
          <a:lstStyle/>
          <a:p>
            <a:r>
              <a:rPr lang="en-US" dirty="0"/>
              <a:t>The US would have to fully implement the Clean Power Plan and the Obama Administration’s Climate Action Plan if it is to meet its 2025 Paris Agreement </a:t>
            </a:r>
          </a:p>
        </p:txBody>
      </p:sp>
      <p:pic>
        <p:nvPicPr>
          <p:cNvPr id="2" name="Picture 1"/>
          <p:cNvPicPr>
            <a:picLocks noChangeAspect="1"/>
          </p:cNvPicPr>
          <p:nvPr/>
        </p:nvPicPr>
        <p:blipFill>
          <a:blip r:embed="rId3"/>
          <a:stretch>
            <a:fillRect/>
          </a:stretch>
        </p:blipFill>
        <p:spPr>
          <a:xfrm>
            <a:off x="533400" y="1895475"/>
            <a:ext cx="7534275" cy="3067050"/>
          </a:xfrm>
          <a:prstGeom prst="rect">
            <a:avLst/>
          </a:prstGeom>
        </p:spPr>
      </p:pic>
    </p:spTree>
    <p:extLst>
      <p:ext uri="{BB962C8B-B14F-4D97-AF65-F5344CB8AC3E}">
        <p14:creationId xmlns:p14="http://schemas.microsoft.com/office/powerpoint/2010/main" val="391875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2017-03-10: </a:t>
            </a:r>
            <a:r>
              <a:rPr lang="sv-SE" sz="1100" dirty="0">
                <a:hlinkClick r:id="rId2"/>
              </a:rPr>
              <a:t>http://climateactiontracker.org/global.html</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24</a:t>
            </a:fld>
            <a:endParaRPr lang="en-US" dirty="0"/>
          </a:p>
        </p:txBody>
      </p:sp>
      <p:sp>
        <p:nvSpPr>
          <p:cNvPr id="9" name="Rectangle 8"/>
          <p:cNvSpPr/>
          <p:nvPr/>
        </p:nvSpPr>
        <p:spPr>
          <a:xfrm>
            <a:off x="457200" y="685800"/>
            <a:ext cx="7086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noAutofit/>
          </a:bodyPr>
          <a:lstStyle/>
          <a:p>
            <a:r>
              <a:rPr lang="en-US" dirty="0"/>
              <a:t>China is on track to peak its carbon dioxide emissions between 2025 and 2030</a:t>
            </a:r>
          </a:p>
        </p:txBody>
      </p:sp>
      <p:pic>
        <p:nvPicPr>
          <p:cNvPr id="3" name="Picture 2"/>
          <p:cNvPicPr>
            <a:picLocks noChangeAspect="1"/>
          </p:cNvPicPr>
          <p:nvPr/>
        </p:nvPicPr>
        <p:blipFill>
          <a:blip r:embed="rId3"/>
          <a:stretch>
            <a:fillRect/>
          </a:stretch>
        </p:blipFill>
        <p:spPr>
          <a:xfrm>
            <a:off x="533400" y="1862137"/>
            <a:ext cx="7448550" cy="3133725"/>
          </a:xfrm>
          <a:prstGeom prst="rect">
            <a:avLst/>
          </a:prstGeom>
        </p:spPr>
      </p:pic>
    </p:spTree>
    <p:extLst>
      <p:ext uri="{BB962C8B-B14F-4D97-AF65-F5344CB8AC3E}">
        <p14:creationId xmlns:p14="http://schemas.microsoft.com/office/powerpoint/2010/main" val="336298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082"/>
            <a:ext cx="7848600" cy="810002"/>
          </a:xfrm>
        </p:spPr>
        <p:txBody>
          <a:bodyPr>
            <a:noAutofit/>
          </a:bodyPr>
          <a:lstStyle/>
          <a:p>
            <a:pPr algn="l"/>
            <a:r>
              <a:rPr lang="en-US" sz="2800" dirty="0"/>
              <a:t>Market Forecasts – 3</a:t>
            </a:r>
            <a:r>
              <a:rPr lang="en-US" sz="2800" baseline="30000" dirty="0"/>
              <a:t>rd</a:t>
            </a:r>
            <a:r>
              <a:rPr lang="en-US" sz="2800" dirty="0"/>
              <a:t> party</a:t>
            </a:r>
            <a:br>
              <a:rPr lang="en-US" sz="1400" dirty="0"/>
            </a:br>
            <a:r>
              <a:rPr lang="en-US" sz="2000" i="1" dirty="0"/>
              <a:t>Marking Cadenza TAM assumptions (     for auto and     for grid)</a:t>
            </a:r>
            <a:endParaRPr lang="en-US" sz="2400" i="1" dirty="0"/>
          </a:p>
        </p:txBody>
      </p:sp>
      <p:sp>
        <p:nvSpPr>
          <p:cNvPr id="26" name="TextBox 25"/>
          <p:cNvSpPr txBox="1"/>
          <p:nvPr/>
        </p:nvSpPr>
        <p:spPr>
          <a:xfrm>
            <a:off x="7696200" y="2986470"/>
            <a:ext cx="1436419" cy="523220"/>
          </a:xfrm>
          <a:prstGeom prst="rect">
            <a:avLst/>
          </a:prstGeom>
          <a:noFill/>
        </p:spPr>
        <p:txBody>
          <a:bodyPr wrap="none" rtlCol="0">
            <a:spAutoFit/>
          </a:bodyPr>
          <a:lstStyle/>
          <a:p>
            <a:r>
              <a:rPr lang="en-US" sz="1400" dirty="0"/>
              <a:t>CIMB  Malaysian </a:t>
            </a:r>
          </a:p>
          <a:p>
            <a:r>
              <a:rPr lang="en-US" sz="1400" dirty="0"/>
              <a:t>Bank (bull)</a:t>
            </a:r>
          </a:p>
        </p:txBody>
      </p:sp>
      <p:sp>
        <p:nvSpPr>
          <p:cNvPr id="5" name="Rectangle 4"/>
          <p:cNvSpPr/>
          <p:nvPr/>
        </p:nvSpPr>
        <p:spPr>
          <a:xfrm>
            <a:off x="533400" y="1820556"/>
            <a:ext cx="1447800" cy="25876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Automotive</a:t>
            </a:r>
          </a:p>
        </p:txBody>
      </p:sp>
      <p:sp>
        <p:nvSpPr>
          <p:cNvPr id="10" name="TextBox 9"/>
          <p:cNvSpPr txBox="1"/>
          <p:nvPr/>
        </p:nvSpPr>
        <p:spPr>
          <a:xfrm>
            <a:off x="2446553" y="1848267"/>
            <a:ext cx="601447" cy="409650"/>
          </a:xfrm>
          <a:prstGeom prst="rect">
            <a:avLst/>
          </a:prstGeom>
          <a:noFill/>
        </p:spPr>
        <p:txBody>
          <a:bodyPr wrap="none" rtlCol="0">
            <a:spAutoFit/>
          </a:bodyPr>
          <a:lstStyle/>
          <a:p>
            <a:r>
              <a:rPr lang="en-US" sz="1600" b="1" u="sng" dirty="0"/>
              <a:t>2020</a:t>
            </a:r>
          </a:p>
        </p:txBody>
      </p:sp>
      <p:sp>
        <p:nvSpPr>
          <p:cNvPr id="11" name="TextBox 10"/>
          <p:cNvSpPr txBox="1"/>
          <p:nvPr/>
        </p:nvSpPr>
        <p:spPr>
          <a:xfrm>
            <a:off x="6366790" y="1848267"/>
            <a:ext cx="601447" cy="409650"/>
          </a:xfrm>
          <a:prstGeom prst="rect">
            <a:avLst/>
          </a:prstGeom>
          <a:noFill/>
        </p:spPr>
        <p:txBody>
          <a:bodyPr wrap="none" rtlCol="0">
            <a:spAutoFit/>
          </a:bodyPr>
          <a:lstStyle/>
          <a:p>
            <a:r>
              <a:rPr lang="en-US" sz="1600" b="1" u="sng" dirty="0"/>
              <a:t>2025</a:t>
            </a:r>
          </a:p>
        </p:txBody>
      </p:sp>
      <p:grpSp>
        <p:nvGrpSpPr>
          <p:cNvPr id="17" name="Group 16"/>
          <p:cNvGrpSpPr/>
          <p:nvPr/>
        </p:nvGrpSpPr>
        <p:grpSpPr>
          <a:xfrm>
            <a:off x="1912997" y="2444942"/>
            <a:ext cx="1752600" cy="274638"/>
            <a:chOff x="3581400" y="2087562"/>
            <a:chExt cx="1752600" cy="274638"/>
          </a:xfrm>
        </p:grpSpPr>
        <p:cxnSp>
          <p:nvCxnSpPr>
            <p:cNvPr id="8" name="Straight Connector 7"/>
            <p:cNvCxnSpPr/>
            <p:nvPr/>
          </p:nvCxnSpPr>
          <p:spPr>
            <a:xfrm>
              <a:off x="3581400" y="2087562"/>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919878" y="2444942"/>
            <a:ext cx="1752600" cy="274638"/>
            <a:chOff x="6096000" y="2087562"/>
            <a:chExt cx="1752600" cy="274638"/>
          </a:xfrm>
        </p:grpSpPr>
        <p:cxnSp>
          <p:nvCxnSpPr>
            <p:cNvPr id="9" name="Straight Connector 8"/>
            <p:cNvCxnSpPr/>
            <p:nvPr/>
          </p:nvCxnSpPr>
          <p:spPr>
            <a:xfrm>
              <a:off x="6096000" y="2087562"/>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486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424778" y="2678669"/>
            <a:ext cx="970137" cy="369332"/>
          </a:xfrm>
          <a:prstGeom prst="rect">
            <a:avLst/>
          </a:prstGeom>
          <a:noFill/>
        </p:spPr>
        <p:txBody>
          <a:bodyPr wrap="none" rtlCol="0">
            <a:spAutoFit/>
          </a:bodyPr>
          <a:lstStyle/>
          <a:p>
            <a:r>
              <a:rPr lang="en-US" b="1" dirty="0">
                <a:solidFill>
                  <a:schemeClr val="accent1"/>
                </a:solidFill>
              </a:rPr>
              <a:t>$25-30B</a:t>
            </a:r>
          </a:p>
        </p:txBody>
      </p:sp>
      <p:sp>
        <p:nvSpPr>
          <p:cNvPr id="20" name="TextBox 19"/>
          <p:cNvSpPr txBox="1"/>
          <p:nvPr/>
        </p:nvSpPr>
        <p:spPr>
          <a:xfrm>
            <a:off x="3178981" y="2678669"/>
            <a:ext cx="970137" cy="369332"/>
          </a:xfrm>
          <a:prstGeom prst="rect">
            <a:avLst/>
          </a:prstGeom>
          <a:noFill/>
        </p:spPr>
        <p:txBody>
          <a:bodyPr wrap="none" rtlCol="0">
            <a:spAutoFit/>
          </a:bodyPr>
          <a:lstStyle/>
          <a:p>
            <a:r>
              <a:rPr lang="en-US" b="1" dirty="0">
                <a:solidFill>
                  <a:schemeClr val="accent1"/>
                </a:solidFill>
              </a:rPr>
              <a:t>$34-49B</a:t>
            </a:r>
          </a:p>
        </p:txBody>
      </p:sp>
      <p:sp>
        <p:nvSpPr>
          <p:cNvPr id="21" name="TextBox 20"/>
          <p:cNvSpPr txBox="1"/>
          <p:nvPr/>
        </p:nvSpPr>
        <p:spPr>
          <a:xfrm>
            <a:off x="6306353" y="2663488"/>
            <a:ext cx="782587" cy="369332"/>
          </a:xfrm>
          <a:prstGeom prst="rect">
            <a:avLst/>
          </a:prstGeom>
          <a:noFill/>
        </p:spPr>
        <p:txBody>
          <a:bodyPr wrap="none" rtlCol="0">
            <a:spAutoFit/>
          </a:bodyPr>
          <a:lstStyle/>
          <a:p>
            <a:r>
              <a:rPr lang="en-US" b="1" dirty="0">
                <a:solidFill>
                  <a:schemeClr val="accent1"/>
                </a:solidFill>
              </a:rPr>
              <a:t>$175B</a:t>
            </a:r>
          </a:p>
        </p:txBody>
      </p:sp>
      <p:sp>
        <p:nvSpPr>
          <p:cNvPr id="22" name="TextBox 21"/>
          <p:cNvSpPr txBox="1"/>
          <p:nvPr/>
        </p:nvSpPr>
        <p:spPr>
          <a:xfrm>
            <a:off x="8056613" y="2681783"/>
            <a:ext cx="782587" cy="369332"/>
          </a:xfrm>
          <a:prstGeom prst="rect">
            <a:avLst/>
          </a:prstGeom>
          <a:noFill/>
        </p:spPr>
        <p:txBody>
          <a:bodyPr wrap="none" rtlCol="0">
            <a:spAutoFit/>
          </a:bodyPr>
          <a:lstStyle/>
          <a:p>
            <a:r>
              <a:rPr lang="en-US" b="1" dirty="0">
                <a:solidFill>
                  <a:schemeClr val="accent1"/>
                </a:solidFill>
              </a:rPr>
              <a:t>$281B</a:t>
            </a:r>
          </a:p>
        </p:txBody>
      </p:sp>
      <p:sp>
        <p:nvSpPr>
          <p:cNvPr id="23" name="TextBox 22"/>
          <p:cNvSpPr txBox="1"/>
          <p:nvPr/>
        </p:nvSpPr>
        <p:spPr>
          <a:xfrm>
            <a:off x="1219200" y="2989369"/>
            <a:ext cx="1436419" cy="738664"/>
          </a:xfrm>
          <a:prstGeom prst="rect">
            <a:avLst/>
          </a:prstGeom>
          <a:noFill/>
        </p:spPr>
        <p:txBody>
          <a:bodyPr wrap="none" rtlCol="0">
            <a:spAutoFit/>
          </a:bodyPr>
          <a:lstStyle/>
          <a:p>
            <a:r>
              <a:rPr lang="en-US" sz="1400" dirty="0"/>
              <a:t>CIMB  Malaysian </a:t>
            </a:r>
          </a:p>
          <a:p>
            <a:r>
              <a:rPr lang="en-US" sz="1400" dirty="0"/>
              <a:t>Bank (base)</a:t>
            </a:r>
          </a:p>
          <a:p>
            <a:r>
              <a:rPr lang="en-US" sz="1400" dirty="0"/>
              <a:t>Panasonic</a:t>
            </a:r>
          </a:p>
        </p:txBody>
      </p:sp>
      <p:sp>
        <p:nvSpPr>
          <p:cNvPr id="24" name="TextBox 23"/>
          <p:cNvSpPr txBox="1"/>
          <p:nvPr/>
        </p:nvSpPr>
        <p:spPr>
          <a:xfrm>
            <a:off x="2906981" y="2995136"/>
            <a:ext cx="1436419" cy="738664"/>
          </a:xfrm>
          <a:prstGeom prst="rect">
            <a:avLst/>
          </a:prstGeom>
          <a:noFill/>
        </p:spPr>
        <p:txBody>
          <a:bodyPr wrap="none" rtlCol="0">
            <a:spAutoFit/>
          </a:bodyPr>
          <a:lstStyle/>
          <a:p>
            <a:r>
              <a:rPr lang="en-US" sz="1400" dirty="0"/>
              <a:t>CIMB  Malaysian </a:t>
            </a:r>
          </a:p>
          <a:p>
            <a:r>
              <a:rPr lang="en-US" sz="1400" dirty="0"/>
              <a:t>Bank (bull)</a:t>
            </a:r>
          </a:p>
          <a:p>
            <a:r>
              <a:rPr lang="en-US" sz="1400" dirty="0"/>
              <a:t>SNE Research</a:t>
            </a:r>
          </a:p>
        </p:txBody>
      </p:sp>
      <p:sp>
        <p:nvSpPr>
          <p:cNvPr id="25" name="TextBox 24"/>
          <p:cNvSpPr txBox="1"/>
          <p:nvPr/>
        </p:nvSpPr>
        <p:spPr>
          <a:xfrm>
            <a:off x="6107381" y="2998776"/>
            <a:ext cx="1436419" cy="523220"/>
          </a:xfrm>
          <a:prstGeom prst="rect">
            <a:avLst/>
          </a:prstGeom>
          <a:noFill/>
        </p:spPr>
        <p:txBody>
          <a:bodyPr wrap="none" rtlCol="0">
            <a:spAutoFit/>
          </a:bodyPr>
          <a:lstStyle/>
          <a:p>
            <a:r>
              <a:rPr lang="en-US" sz="1400" dirty="0"/>
              <a:t>CIMB  Malaysian </a:t>
            </a:r>
          </a:p>
          <a:p>
            <a:r>
              <a:rPr lang="en-US" sz="1400" dirty="0"/>
              <a:t>Bank (base)</a:t>
            </a:r>
          </a:p>
        </p:txBody>
      </p:sp>
      <p:grpSp>
        <p:nvGrpSpPr>
          <p:cNvPr id="54" name="Group 53"/>
          <p:cNvGrpSpPr/>
          <p:nvPr/>
        </p:nvGrpSpPr>
        <p:grpSpPr>
          <a:xfrm>
            <a:off x="6672478" y="2444942"/>
            <a:ext cx="1752600" cy="274638"/>
            <a:chOff x="6096000" y="2087562"/>
            <a:chExt cx="1752600" cy="274638"/>
          </a:xfrm>
        </p:grpSpPr>
        <p:cxnSp>
          <p:nvCxnSpPr>
            <p:cNvPr id="55" name="Straight Connector 54"/>
            <p:cNvCxnSpPr/>
            <p:nvPr/>
          </p:nvCxnSpPr>
          <p:spPr>
            <a:xfrm>
              <a:off x="6096000" y="2087562"/>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8486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4582412" y="2659559"/>
            <a:ext cx="665567" cy="369332"/>
          </a:xfrm>
          <a:prstGeom prst="rect">
            <a:avLst/>
          </a:prstGeom>
          <a:noFill/>
        </p:spPr>
        <p:txBody>
          <a:bodyPr wrap="none" rtlCol="0">
            <a:spAutoFit/>
          </a:bodyPr>
          <a:lstStyle/>
          <a:p>
            <a:r>
              <a:rPr lang="en-US" b="1" dirty="0">
                <a:solidFill>
                  <a:schemeClr val="accent1"/>
                </a:solidFill>
              </a:rPr>
              <a:t>$30B</a:t>
            </a:r>
          </a:p>
        </p:txBody>
      </p:sp>
      <p:sp>
        <p:nvSpPr>
          <p:cNvPr id="59" name="TextBox 58"/>
          <p:cNvSpPr txBox="1"/>
          <p:nvPr/>
        </p:nvSpPr>
        <p:spPr>
          <a:xfrm>
            <a:off x="4492560" y="3001246"/>
            <a:ext cx="918200" cy="307777"/>
          </a:xfrm>
          <a:prstGeom prst="rect">
            <a:avLst/>
          </a:prstGeom>
          <a:noFill/>
        </p:spPr>
        <p:txBody>
          <a:bodyPr wrap="none" rtlCol="0">
            <a:spAutoFit/>
          </a:bodyPr>
          <a:lstStyle/>
          <a:p>
            <a:r>
              <a:rPr lang="en-US" sz="1400" dirty="0"/>
              <a:t>Panasonic</a:t>
            </a:r>
          </a:p>
        </p:txBody>
      </p:sp>
      <p:sp>
        <p:nvSpPr>
          <p:cNvPr id="37" name="Rectangle 36"/>
          <p:cNvSpPr/>
          <p:nvPr/>
        </p:nvSpPr>
        <p:spPr>
          <a:xfrm>
            <a:off x="6520078" y="2261033"/>
            <a:ext cx="296740" cy="248794"/>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557678" y="2253578"/>
            <a:ext cx="296740" cy="262234"/>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89" name="Straight Connector 88"/>
          <p:cNvCxnSpPr/>
          <p:nvPr/>
        </p:nvCxnSpPr>
        <p:spPr>
          <a:xfrm>
            <a:off x="228600" y="1676400"/>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8600" y="1614268"/>
            <a:ext cx="8458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4871534" y="4739191"/>
            <a:ext cx="1752600" cy="274638"/>
            <a:chOff x="6096000" y="2087562"/>
            <a:chExt cx="1752600" cy="274638"/>
          </a:xfrm>
        </p:grpSpPr>
        <p:cxnSp>
          <p:nvCxnSpPr>
            <p:cNvPr id="62" name="Straight Connector 61"/>
            <p:cNvCxnSpPr/>
            <p:nvPr/>
          </p:nvCxnSpPr>
          <p:spPr>
            <a:xfrm>
              <a:off x="6096000" y="2087562"/>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960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8486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533400" y="4163704"/>
            <a:ext cx="1447800" cy="258762"/>
          </a:xfrm>
          <a:prstGeom prst="rect">
            <a:avLst/>
          </a:prstGeom>
          <a:solidFill>
            <a:schemeClr val="accent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Utility Grid</a:t>
            </a:r>
          </a:p>
        </p:txBody>
      </p:sp>
      <p:sp>
        <p:nvSpPr>
          <p:cNvPr id="28" name="TextBox 27"/>
          <p:cNvSpPr txBox="1"/>
          <p:nvPr/>
        </p:nvSpPr>
        <p:spPr>
          <a:xfrm>
            <a:off x="5557334" y="4191000"/>
            <a:ext cx="601447" cy="338554"/>
          </a:xfrm>
          <a:prstGeom prst="rect">
            <a:avLst/>
          </a:prstGeom>
          <a:noFill/>
        </p:spPr>
        <p:txBody>
          <a:bodyPr wrap="none" rtlCol="0">
            <a:spAutoFit/>
          </a:bodyPr>
          <a:lstStyle/>
          <a:p>
            <a:r>
              <a:rPr lang="en-US" sz="1600" b="1" u="sng" dirty="0"/>
              <a:t>2025</a:t>
            </a:r>
          </a:p>
        </p:txBody>
      </p:sp>
      <p:sp>
        <p:nvSpPr>
          <p:cNvPr id="38" name="TextBox 37"/>
          <p:cNvSpPr txBox="1"/>
          <p:nvPr/>
        </p:nvSpPr>
        <p:spPr>
          <a:xfrm>
            <a:off x="7773976" y="4186172"/>
            <a:ext cx="601447" cy="338554"/>
          </a:xfrm>
          <a:prstGeom prst="rect">
            <a:avLst/>
          </a:prstGeom>
          <a:noFill/>
        </p:spPr>
        <p:txBody>
          <a:bodyPr wrap="none" rtlCol="0">
            <a:spAutoFit/>
          </a:bodyPr>
          <a:lstStyle/>
          <a:p>
            <a:r>
              <a:rPr lang="en-US" sz="1600" b="1" u="sng" dirty="0"/>
              <a:t>2030</a:t>
            </a:r>
          </a:p>
        </p:txBody>
      </p:sp>
      <p:sp>
        <p:nvSpPr>
          <p:cNvPr id="41" name="TextBox 40"/>
          <p:cNvSpPr txBox="1"/>
          <p:nvPr/>
        </p:nvSpPr>
        <p:spPr>
          <a:xfrm>
            <a:off x="4572000" y="4953000"/>
            <a:ext cx="665567" cy="369332"/>
          </a:xfrm>
          <a:prstGeom prst="rect">
            <a:avLst/>
          </a:prstGeom>
          <a:noFill/>
        </p:spPr>
        <p:txBody>
          <a:bodyPr wrap="none" rtlCol="0">
            <a:spAutoFit/>
          </a:bodyPr>
          <a:lstStyle/>
          <a:p>
            <a:r>
              <a:rPr lang="en-US" b="1" dirty="0">
                <a:solidFill>
                  <a:schemeClr val="accent6"/>
                </a:solidFill>
              </a:rPr>
              <a:t>$95B</a:t>
            </a:r>
          </a:p>
        </p:txBody>
      </p:sp>
      <p:sp>
        <p:nvSpPr>
          <p:cNvPr id="42" name="TextBox 41"/>
          <p:cNvSpPr txBox="1"/>
          <p:nvPr/>
        </p:nvSpPr>
        <p:spPr>
          <a:xfrm>
            <a:off x="6238554" y="4953000"/>
            <a:ext cx="782587" cy="369332"/>
          </a:xfrm>
          <a:prstGeom prst="rect">
            <a:avLst/>
          </a:prstGeom>
          <a:noFill/>
        </p:spPr>
        <p:txBody>
          <a:bodyPr wrap="none" rtlCol="0">
            <a:spAutoFit/>
          </a:bodyPr>
          <a:lstStyle/>
          <a:p>
            <a:r>
              <a:rPr lang="en-US" b="1" dirty="0">
                <a:solidFill>
                  <a:schemeClr val="accent6"/>
                </a:solidFill>
              </a:rPr>
              <a:t>$160B</a:t>
            </a:r>
          </a:p>
        </p:txBody>
      </p:sp>
      <p:sp>
        <p:nvSpPr>
          <p:cNvPr id="43" name="TextBox 42"/>
          <p:cNvSpPr txBox="1"/>
          <p:nvPr/>
        </p:nvSpPr>
        <p:spPr>
          <a:xfrm>
            <a:off x="7683407" y="4953000"/>
            <a:ext cx="782587" cy="369332"/>
          </a:xfrm>
          <a:prstGeom prst="rect">
            <a:avLst/>
          </a:prstGeom>
          <a:noFill/>
        </p:spPr>
        <p:txBody>
          <a:bodyPr wrap="none" rtlCol="0">
            <a:spAutoFit/>
          </a:bodyPr>
          <a:lstStyle/>
          <a:p>
            <a:r>
              <a:rPr lang="en-US" b="1" dirty="0">
                <a:solidFill>
                  <a:schemeClr val="accent6"/>
                </a:solidFill>
              </a:rPr>
              <a:t>$400B</a:t>
            </a:r>
          </a:p>
        </p:txBody>
      </p:sp>
      <p:sp>
        <p:nvSpPr>
          <p:cNvPr id="46" name="TextBox 45"/>
          <p:cNvSpPr txBox="1"/>
          <p:nvPr/>
        </p:nvSpPr>
        <p:spPr>
          <a:xfrm>
            <a:off x="4631669" y="5166229"/>
            <a:ext cx="423514" cy="307777"/>
          </a:xfrm>
          <a:prstGeom prst="rect">
            <a:avLst/>
          </a:prstGeom>
          <a:noFill/>
        </p:spPr>
        <p:txBody>
          <a:bodyPr wrap="none" rtlCol="0">
            <a:spAutoFit/>
          </a:bodyPr>
          <a:lstStyle/>
          <a:p>
            <a:r>
              <a:rPr lang="en-US" sz="1400" dirty="0"/>
              <a:t>IHS</a:t>
            </a:r>
          </a:p>
        </p:txBody>
      </p:sp>
      <p:sp>
        <p:nvSpPr>
          <p:cNvPr id="47" name="TextBox 46"/>
          <p:cNvSpPr txBox="1"/>
          <p:nvPr/>
        </p:nvSpPr>
        <p:spPr>
          <a:xfrm>
            <a:off x="6172200" y="5166229"/>
            <a:ext cx="918200" cy="307777"/>
          </a:xfrm>
          <a:prstGeom prst="rect">
            <a:avLst/>
          </a:prstGeom>
          <a:noFill/>
        </p:spPr>
        <p:txBody>
          <a:bodyPr wrap="none" rtlCol="0">
            <a:spAutoFit/>
          </a:bodyPr>
          <a:lstStyle/>
          <a:p>
            <a:r>
              <a:rPr lang="en-US" sz="1400" dirty="0"/>
              <a:t>Panasonic</a:t>
            </a:r>
          </a:p>
        </p:txBody>
      </p:sp>
      <p:sp>
        <p:nvSpPr>
          <p:cNvPr id="48" name="TextBox 47"/>
          <p:cNvSpPr txBox="1"/>
          <p:nvPr/>
        </p:nvSpPr>
        <p:spPr>
          <a:xfrm>
            <a:off x="7675695" y="5166229"/>
            <a:ext cx="853439" cy="307777"/>
          </a:xfrm>
          <a:prstGeom prst="rect">
            <a:avLst/>
          </a:prstGeom>
          <a:noFill/>
        </p:spPr>
        <p:txBody>
          <a:bodyPr wrap="none" rtlCol="0">
            <a:spAutoFit/>
          </a:bodyPr>
          <a:lstStyle/>
          <a:p>
            <a:r>
              <a:rPr lang="en-US" sz="1400" dirty="0"/>
              <a:t>Citigroup</a:t>
            </a:r>
          </a:p>
        </p:txBody>
      </p:sp>
      <p:sp>
        <p:nvSpPr>
          <p:cNvPr id="84" name="Rectangle 83"/>
          <p:cNvSpPr/>
          <p:nvPr/>
        </p:nvSpPr>
        <p:spPr>
          <a:xfrm>
            <a:off x="4724400" y="4572000"/>
            <a:ext cx="296740" cy="241664"/>
          </a:xfrm>
          <a:prstGeom prst="rect">
            <a:avLst/>
          </a:prstGeom>
          <a:solidFill>
            <a:srgbClr val="FF99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46553" y="4191000"/>
            <a:ext cx="601447" cy="338554"/>
          </a:xfrm>
          <a:prstGeom prst="rect">
            <a:avLst/>
          </a:prstGeom>
          <a:noFill/>
        </p:spPr>
        <p:txBody>
          <a:bodyPr wrap="none" rtlCol="0">
            <a:spAutoFit/>
          </a:bodyPr>
          <a:lstStyle/>
          <a:p>
            <a:r>
              <a:rPr lang="en-US" sz="1600" b="1" u="sng" dirty="0"/>
              <a:t>2020</a:t>
            </a:r>
          </a:p>
        </p:txBody>
      </p:sp>
      <p:sp>
        <p:nvSpPr>
          <p:cNvPr id="39" name="TextBox 38"/>
          <p:cNvSpPr txBox="1"/>
          <p:nvPr/>
        </p:nvSpPr>
        <p:spPr>
          <a:xfrm>
            <a:off x="1600200" y="4965394"/>
            <a:ext cx="665567" cy="369332"/>
          </a:xfrm>
          <a:prstGeom prst="rect">
            <a:avLst/>
          </a:prstGeom>
          <a:noFill/>
        </p:spPr>
        <p:txBody>
          <a:bodyPr wrap="none" rtlCol="0">
            <a:spAutoFit/>
          </a:bodyPr>
          <a:lstStyle/>
          <a:p>
            <a:r>
              <a:rPr lang="en-US" b="1" dirty="0">
                <a:solidFill>
                  <a:schemeClr val="accent6"/>
                </a:solidFill>
              </a:rPr>
              <a:t>$18B</a:t>
            </a:r>
          </a:p>
        </p:txBody>
      </p:sp>
      <p:sp>
        <p:nvSpPr>
          <p:cNvPr id="44" name="TextBox 43"/>
          <p:cNvSpPr txBox="1"/>
          <p:nvPr/>
        </p:nvSpPr>
        <p:spPr>
          <a:xfrm>
            <a:off x="1721226" y="5167722"/>
            <a:ext cx="423514" cy="307777"/>
          </a:xfrm>
          <a:prstGeom prst="rect">
            <a:avLst/>
          </a:prstGeom>
          <a:noFill/>
        </p:spPr>
        <p:txBody>
          <a:bodyPr wrap="none" rtlCol="0">
            <a:spAutoFit/>
          </a:bodyPr>
          <a:lstStyle/>
          <a:p>
            <a:r>
              <a:rPr lang="en-US" sz="1400" dirty="0"/>
              <a:t>IHS</a:t>
            </a:r>
          </a:p>
        </p:txBody>
      </p:sp>
      <p:grpSp>
        <p:nvGrpSpPr>
          <p:cNvPr id="67" name="Group 66"/>
          <p:cNvGrpSpPr/>
          <p:nvPr/>
        </p:nvGrpSpPr>
        <p:grpSpPr>
          <a:xfrm>
            <a:off x="1907539" y="4722665"/>
            <a:ext cx="1752600" cy="274638"/>
            <a:chOff x="3581400" y="2087562"/>
            <a:chExt cx="1752600" cy="274638"/>
          </a:xfrm>
        </p:grpSpPr>
        <p:cxnSp>
          <p:nvCxnSpPr>
            <p:cNvPr id="68" name="Straight Connector 67"/>
            <p:cNvCxnSpPr/>
            <p:nvPr/>
          </p:nvCxnSpPr>
          <p:spPr>
            <a:xfrm>
              <a:off x="3581400" y="2087562"/>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5814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34000" y="2087562"/>
              <a:ext cx="0" cy="2746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324746" y="4965394"/>
            <a:ext cx="665567" cy="369332"/>
          </a:xfrm>
          <a:prstGeom prst="rect">
            <a:avLst/>
          </a:prstGeom>
          <a:noFill/>
        </p:spPr>
        <p:txBody>
          <a:bodyPr wrap="none" rtlCol="0">
            <a:spAutoFit/>
          </a:bodyPr>
          <a:lstStyle/>
          <a:p>
            <a:r>
              <a:rPr lang="en-US" b="1" dirty="0">
                <a:solidFill>
                  <a:schemeClr val="accent6"/>
                </a:solidFill>
              </a:rPr>
              <a:t>$60B</a:t>
            </a:r>
          </a:p>
        </p:txBody>
      </p:sp>
      <p:sp>
        <p:nvSpPr>
          <p:cNvPr id="72" name="TextBox 71"/>
          <p:cNvSpPr txBox="1"/>
          <p:nvPr/>
        </p:nvSpPr>
        <p:spPr>
          <a:xfrm>
            <a:off x="3191334" y="5178623"/>
            <a:ext cx="918200" cy="307777"/>
          </a:xfrm>
          <a:prstGeom prst="rect">
            <a:avLst/>
          </a:prstGeom>
          <a:noFill/>
        </p:spPr>
        <p:txBody>
          <a:bodyPr wrap="none" rtlCol="0">
            <a:spAutoFit/>
          </a:bodyPr>
          <a:lstStyle/>
          <a:p>
            <a:r>
              <a:rPr lang="en-US" sz="1400" dirty="0"/>
              <a:t>Panasonic</a:t>
            </a:r>
          </a:p>
        </p:txBody>
      </p:sp>
      <p:sp>
        <p:nvSpPr>
          <p:cNvPr id="85" name="Rectangle 84"/>
          <p:cNvSpPr/>
          <p:nvPr/>
        </p:nvSpPr>
        <p:spPr>
          <a:xfrm>
            <a:off x="2356934" y="4569023"/>
            <a:ext cx="296740" cy="241664"/>
          </a:xfrm>
          <a:prstGeom prst="rect">
            <a:avLst/>
          </a:prstGeom>
          <a:solidFill>
            <a:srgbClr val="FF99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7462334" y="4632829"/>
            <a:ext cx="0" cy="5416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81000" y="3886200"/>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5807242"/>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04800" y="5867400"/>
            <a:ext cx="845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1"/>
          </p:nvPr>
        </p:nvSpPr>
        <p:spPr/>
        <p:txBody>
          <a:bodyPr/>
          <a:lstStyle/>
          <a:p>
            <a:fld id="{F014300C-D119-4A4F-B201-94E7836EC6DE}" type="slidenum">
              <a:rPr lang="en-US" smtClean="0"/>
              <a:pPr/>
              <a:t>3</a:t>
            </a:fld>
            <a:endParaRPr lang="en-US"/>
          </a:p>
        </p:txBody>
      </p:sp>
      <p:sp>
        <p:nvSpPr>
          <p:cNvPr id="65" name="Rectangle 64"/>
          <p:cNvSpPr/>
          <p:nvPr/>
        </p:nvSpPr>
        <p:spPr>
          <a:xfrm>
            <a:off x="4416524" y="899289"/>
            <a:ext cx="162812" cy="18091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4" name="Rectangle 73"/>
          <p:cNvSpPr/>
          <p:nvPr/>
        </p:nvSpPr>
        <p:spPr>
          <a:xfrm>
            <a:off x="5995001" y="904040"/>
            <a:ext cx="163780" cy="182722"/>
          </a:xfrm>
          <a:prstGeom prst="rect">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22044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534400" cy="1036638"/>
          </a:xfrm>
        </p:spPr>
        <p:txBody>
          <a:bodyPr anchor="t"/>
          <a:lstStyle/>
          <a:p>
            <a:r>
              <a:rPr lang="en-US" dirty="0"/>
              <a:t>Electric Car Battery Costs Are Falling as Fast as Solar Panel Costs</a:t>
            </a:r>
          </a:p>
        </p:txBody>
      </p:sp>
      <p:sp>
        <p:nvSpPr>
          <p:cNvPr id="4" name="Platshållare för bildnummer 3"/>
          <p:cNvSpPr>
            <a:spLocks noGrp="1"/>
          </p:cNvSpPr>
          <p:nvPr>
            <p:ph type="sldNum" sz="quarter" idx="12"/>
          </p:nvPr>
        </p:nvSpPr>
        <p:spPr/>
        <p:txBody>
          <a:bodyPr/>
          <a:lstStyle/>
          <a:p>
            <a:fld id="{012B100A-9D04-4473-9730-F3A3513759DA}" type="slidenum">
              <a:rPr lang="en-US" smtClean="0"/>
              <a:t>4</a:t>
            </a:fld>
            <a:endParaRPr lang="en-US"/>
          </a:p>
        </p:txBody>
      </p:sp>
      <p:sp>
        <p:nvSpPr>
          <p:cNvPr id="5" name="Platshållare för text 4"/>
          <p:cNvSpPr>
            <a:spLocks noGrp="1"/>
          </p:cNvSpPr>
          <p:nvPr>
            <p:ph type="body" sz="quarter" idx="14"/>
          </p:nvPr>
        </p:nvSpPr>
        <p:spPr/>
        <p:txBody>
          <a:bodyPr/>
          <a:lstStyle/>
          <a:p>
            <a:r>
              <a:rPr lang="en-US" dirty="0"/>
              <a:t>Source: Bloomberg New Energy Finance, </a:t>
            </a:r>
            <a:r>
              <a:rPr lang="en-US" dirty="0" err="1"/>
              <a:t>Maycock</a:t>
            </a:r>
            <a:r>
              <a:rPr lang="en-US" dirty="0"/>
              <a:t>, Battery University, MIT</a:t>
            </a:r>
            <a:endParaRPr lang="sv-SE" dirty="0"/>
          </a:p>
          <a:p>
            <a:r>
              <a:rPr lang="sv-SE" dirty="0" err="1"/>
              <a:t>Retrieved</a:t>
            </a:r>
            <a:r>
              <a:rPr lang="sv-SE" dirty="0"/>
              <a:t>: 2015-04-19 Bloomberg New Energy </a:t>
            </a:r>
            <a:r>
              <a:rPr lang="sv-SE" dirty="0" err="1"/>
              <a:t>Finance</a:t>
            </a:r>
            <a:r>
              <a:rPr lang="sv-SE" dirty="0"/>
              <a:t> </a:t>
            </a:r>
            <a:r>
              <a:rPr lang="sv-SE" dirty="0">
                <a:hlinkClick r:id="rId2"/>
              </a:rPr>
              <a:t>http://www.bloomberg.com/news/articles/2015-04-16/big-oil-is-about-to-lose-control-of-the-auto-industry</a:t>
            </a:r>
            <a:r>
              <a:rPr lang="sv-SE" dirty="0"/>
              <a:t> </a:t>
            </a:r>
          </a:p>
        </p:txBody>
      </p:sp>
      <p:pic>
        <p:nvPicPr>
          <p:cNvPr id="1026" name="Picture 2" descr="http://media.gotraffic.net/images/iJxo9lkl23mk/v1/-1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3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534400" cy="1036638"/>
          </a:xfrm>
        </p:spPr>
        <p:txBody>
          <a:bodyPr anchor="t"/>
          <a:lstStyle/>
          <a:p>
            <a:r>
              <a:rPr lang="en-US" dirty="0"/>
              <a:t>Solar PV Boom Underestimated by Nearly All</a:t>
            </a:r>
          </a:p>
        </p:txBody>
      </p:sp>
      <p:sp>
        <p:nvSpPr>
          <p:cNvPr id="4" name="Platshållare för bildnummer 3"/>
          <p:cNvSpPr>
            <a:spLocks noGrp="1"/>
          </p:cNvSpPr>
          <p:nvPr>
            <p:ph type="sldNum" sz="quarter" idx="12"/>
          </p:nvPr>
        </p:nvSpPr>
        <p:spPr/>
        <p:txBody>
          <a:bodyPr/>
          <a:lstStyle/>
          <a:p>
            <a:fld id="{012B100A-9D04-4473-9730-F3A3513759DA}" type="slidenum">
              <a:rPr lang="en-US" smtClean="0"/>
              <a:t>5</a:t>
            </a:fld>
            <a:endParaRPr lang="en-US"/>
          </a:p>
        </p:txBody>
      </p:sp>
      <p:sp>
        <p:nvSpPr>
          <p:cNvPr id="5" name="Platshållare för text 4"/>
          <p:cNvSpPr>
            <a:spLocks noGrp="1"/>
          </p:cNvSpPr>
          <p:nvPr>
            <p:ph type="body" sz="quarter" idx="14"/>
          </p:nvPr>
        </p:nvSpPr>
        <p:spPr>
          <a:xfrm>
            <a:off x="457200" y="5562600"/>
            <a:ext cx="8229600" cy="381000"/>
          </a:xfrm>
        </p:spPr>
        <p:txBody>
          <a:bodyPr/>
          <a:lstStyle/>
          <a:p>
            <a:r>
              <a:rPr lang="en-US" dirty="0"/>
              <a:t>IEA – International Energy Agency </a:t>
            </a:r>
            <a:r>
              <a:rPr lang="en-US" dirty="0">
                <a:hlinkClick r:id="rId2"/>
              </a:rPr>
              <a:t>http://www.iea.org/</a:t>
            </a:r>
            <a:r>
              <a:rPr lang="en-US" dirty="0"/>
              <a:t> WEO – World Economic Outlook by IMF International Monetary Fund </a:t>
            </a:r>
            <a:r>
              <a:rPr lang="sv-SE" dirty="0">
                <a:hlinkClick r:id="rId3"/>
              </a:rPr>
              <a:t>http://www.imf.org/external/pubs/ft/weo/2015/update/01/</a:t>
            </a:r>
            <a:r>
              <a:rPr lang="sv-SE" dirty="0"/>
              <a:t>  Greenpeace </a:t>
            </a:r>
            <a:r>
              <a:rPr lang="sv-SE" dirty="0">
                <a:hlinkClick r:id="rId4"/>
              </a:rPr>
              <a:t>http://www.greenpeace.org/</a:t>
            </a:r>
            <a:r>
              <a:rPr lang="sv-SE" dirty="0"/>
              <a:t> </a:t>
            </a:r>
          </a:p>
          <a:p>
            <a:r>
              <a:rPr lang="sv-SE" dirty="0" err="1"/>
              <a:t>Retrieved</a:t>
            </a:r>
            <a:r>
              <a:rPr lang="sv-SE" dirty="0"/>
              <a:t>: 2015-04-14 RE New </a:t>
            </a:r>
            <a:r>
              <a:rPr lang="sv-SE" dirty="0" err="1"/>
              <a:t>Economy</a:t>
            </a:r>
            <a:r>
              <a:rPr lang="sv-SE" dirty="0"/>
              <a:t> </a:t>
            </a:r>
            <a:r>
              <a:rPr lang="en-US" dirty="0"/>
              <a:t>2015-03-31 </a:t>
            </a:r>
            <a:r>
              <a:rPr lang="sv-SE" dirty="0">
                <a:hlinkClick r:id="rId5"/>
              </a:rPr>
              <a:t>http://reneweconomy.com.au/2015/graph-of-the-day-renewable-energy-boom-underestimated-by-nearly-all-45906</a:t>
            </a:r>
            <a:r>
              <a:rPr lang="sv-SE" dirty="0"/>
              <a:t> </a:t>
            </a:r>
          </a:p>
        </p:txBody>
      </p:sp>
      <p:pic>
        <p:nvPicPr>
          <p:cNvPr id="1028" name="Picture 4" descr="Screen Shot 2015-03-31 at 10.42.20 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390650"/>
            <a:ext cx="5619750" cy="4019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533400" y="1085850"/>
            <a:ext cx="5562600" cy="307777"/>
          </a:xfrm>
          <a:prstGeom prst="rect">
            <a:avLst/>
          </a:prstGeom>
          <a:noFill/>
        </p:spPr>
        <p:txBody>
          <a:bodyPr wrap="square" rtlCol="0">
            <a:spAutoFit/>
          </a:bodyPr>
          <a:lstStyle/>
          <a:p>
            <a:r>
              <a:rPr lang="en-US" sz="1400" dirty="0"/>
              <a:t>Cumulative installed solar PV capacity, Global</a:t>
            </a:r>
          </a:p>
        </p:txBody>
      </p:sp>
    </p:spTree>
    <p:extLst>
      <p:ext uri="{BB962C8B-B14F-4D97-AF65-F5344CB8AC3E}">
        <p14:creationId xmlns:p14="http://schemas.microsoft.com/office/powerpoint/2010/main" val="410287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525963"/>
          </a:xfrm>
        </p:spPr>
        <p:txBody>
          <a:bodyPr>
            <a:normAutofit/>
          </a:bodyPr>
          <a:lstStyle/>
          <a:p>
            <a:pPr marL="358775" indent="-358775"/>
            <a:r>
              <a:rPr lang="en-US" dirty="0"/>
              <a:t>Industry analyst </a:t>
            </a:r>
            <a:r>
              <a:rPr lang="en-US" dirty="0" err="1"/>
              <a:t>Sunwiz</a:t>
            </a:r>
            <a:r>
              <a:rPr lang="en-US" dirty="0"/>
              <a:t> says 70 % of Australia's</a:t>
            </a:r>
          </a:p>
          <a:p>
            <a:pPr marL="358775" indent="-358775">
              <a:buNone/>
              <a:tabLst>
                <a:tab pos="358775" algn="l"/>
              </a:tabLst>
            </a:pPr>
            <a:r>
              <a:rPr lang="en-US" dirty="0"/>
              <a:t>	1.6 million solar households are looking to </a:t>
            </a:r>
          </a:p>
          <a:p>
            <a:pPr marL="358775" indent="-358775">
              <a:buNone/>
              <a:tabLst>
                <a:tab pos="360363" algn="l"/>
              </a:tabLst>
            </a:pPr>
            <a:r>
              <a:rPr lang="en-US" dirty="0"/>
              <a:t>	install battery storage of some sort</a:t>
            </a:r>
            <a:endParaRPr lang="sv-SE" dirty="0"/>
          </a:p>
          <a:p>
            <a:pPr marL="358775" indent="-358775"/>
            <a:r>
              <a:rPr lang="en-US" dirty="0"/>
              <a:t>Forecasts for battery storage uptake include </a:t>
            </a:r>
          </a:p>
          <a:p>
            <a:pPr marL="358775" indent="-358775">
              <a:buNone/>
              <a:tabLst>
                <a:tab pos="360363" algn="l"/>
              </a:tabLst>
            </a:pPr>
            <a:r>
              <a:rPr lang="en-US" dirty="0"/>
              <a:t>	2 million within a few years (Morgan Stanley) </a:t>
            </a:r>
          </a:p>
          <a:p>
            <a:pPr marL="358775" indent="-358775">
              <a:buNone/>
              <a:tabLst>
                <a:tab pos="360363" algn="l"/>
              </a:tabLst>
            </a:pPr>
            <a:r>
              <a:rPr lang="en-US" dirty="0"/>
              <a:t>	and up to 6 million by 2030 </a:t>
            </a:r>
          </a:p>
          <a:p>
            <a:pPr marL="358775" indent="-358775">
              <a:buNone/>
              <a:tabLst>
                <a:tab pos="360363" algn="l"/>
              </a:tabLst>
            </a:pPr>
            <a:r>
              <a:rPr lang="en-US" dirty="0"/>
              <a:t>	(Bloomberg New Energy Finance)</a:t>
            </a:r>
          </a:p>
          <a:p>
            <a:pPr marL="358775" indent="-358775"/>
            <a:r>
              <a:rPr lang="en-US" dirty="0"/>
              <a:t>CSIRO/ENA predicted that battery storage capacity would outstrip rooftop solar by 2025 </a:t>
            </a:r>
          </a:p>
        </p:txBody>
      </p:sp>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2017-02-13: </a:t>
            </a:r>
            <a:r>
              <a:rPr lang="sv-SE" sz="1100" dirty="0">
                <a:hlinkClick r:id="rId2"/>
              </a:rPr>
              <a:t>http://reneweconomy.com.au/lithium-ion-battery-storage-may-be-banned-inside-australian-homes-57002/</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6</a:t>
            </a:fld>
            <a:endParaRPr lang="en-US" dirty="0"/>
          </a:p>
        </p:txBody>
      </p:sp>
      <p:sp>
        <p:nvSpPr>
          <p:cNvPr id="3" name="Title 2"/>
          <p:cNvSpPr>
            <a:spLocks noGrp="1"/>
          </p:cNvSpPr>
          <p:nvPr>
            <p:ph type="title"/>
          </p:nvPr>
        </p:nvSpPr>
        <p:spPr/>
        <p:txBody>
          <a:bodyPr>
            <a:noAutofit/>
          </a:bodyPr>
          <a:lstStyle/>
          <a:p>
            <a:r>
              <a:rPr lang="en-US" dirty="0"/>
              <a:t>Australian home energy storage market</a:t>
            </a:r>
          </a:p>
        </p:txBody>
      </p:sp>
      <p:pic>
        <p:nvPicPr>
          <p:cNvPr id="1026" name="Picture 2" descr="http://www.kinglongpower.com/userfiles/%E9%8D%99%E5%82%9D%E2%82%AC%E5%83%9Ccommunity-sol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675687"/>
            <a:ext cx="3200400" cy="216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3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525963"/>
          </a:xfrm>
        </p:spPr>
        <p:txBody>
          <a:bodyPr>
            <a:normAutofit/>
          </a:bodyPr>
          <a:lstStyle/>
          <a:p>
            <a:pPr marL="358775"/>
            <a:r>
              <a:rPr lang="en-US" dirty="0"/>
              <a:t>The two biggest players in the market are Tesla </a:t>
            </a:r>
          </a:p>
          <a:p>
            <a:pPr marL="358775" defTabSz="360363">
              <a:buNone/>
            </a:pPr>
            <a:r>
              <a:rPr lang="en-US" dirty="0"/>
              <a:t>	and LG </a:t>
            </a:r>
            <a:r>
              <a:rPr lang="en-US" dirty="0" err="1"/>
              <a:t>Chem</a:t>
            </a:r>
            <a:r>
              <a:rPr lang="en-US" dirty="0"/>
              <a:t>, both use lithium-ion batteries</a:t>
            </a:r>
          </a:p>
          <a:p>
            <a:pPr marL="358775"/>
            <a:r>
              <a:rPr lang="en-US" dirty="0" err="1"/>
              <a:t>Sonnenbatterie</a:t>
            </a:r>
            <a:r>
              <a:rPr lang="en-US" dirty="0"/>
              <a:t>, Sony, GCL, BYD, Panasonic and </a:t>
            </a:r>
          </a:p>
          <a:p>
            <a:pPr marL="358775" defTabSz="360363">
              <a:buNone/>
            </a:pPr>
            <a:r>
              <a:rPr lang="en-US" dirty="0"/>
              <a:t>	Samsung, also all use lithium-ion batteries</a:t>
            </a:r>
          </a:p>
          <a:p>
            <a:pPr marL="358775"/>
            <a:r>
              <a:rPr lang="en-US" dirty="0"/>
              <a:t>Enphase batteries use lithium iron phosphate</a:t>
            </a:r>
          </a:p>
          <a:p>
            <a:pPr marL="358775"/>
            <a:r>
              <a:rPr lang="en-US" dirty="0"/>
              <a:t>Australia’s </a:t>
            </a:r>
            <a:r>
              <a:rPr lang="en-US" dirty="0" err="1"/>
              <a:t>Redflow</a:t>
            </a:r>
            <a:r>
              <a:rPr lang="en-US" dirty="0"/>
              <a:t> use zinc bromine flow </a:t>
            </a:r>
          </a:p>
          <a:p>
            <a:pPr marL="358775" defTabSz="360363">
              <a:buNone/>
            </a:pPr>
            <a:r>
              <a:rPr lang="en-US" dirty="0"/>
              <a:t>	batteries</a:t>
            </a:r>
          </a:p>
          <a:p>
            <a:pPr marL="358775"/>
            <a:r>
              <a:rPr lang="en-US" dirty="0"/>
              <a:t>Australia’s </a:t>
            </a:r>
            <a:r>
              <a:rPr lang="en-US" dirty="0" err="1"/>
              <a:t>Ecoult</a:t>
            </a:r>
            <a:r>
              <a:rPr lang="en-US" dirty="0"/>
              <a:t> use advanced lead batteries</a:t>
            </a:r>
          </a:p>
          <a:p>
            <a:pPr marL="358775"/>
            <a:r>
              <a:rPr lang="en-US" dirty="0"/>
              <a:t>US-based Aquion use saltwater batteries</a:t>
            </a:r>
            <a:endParaRPr lang="sv-SE" dirty="0"/>
          </a:p>
        </p:txBody>
      </p:sp>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2017-02-13: </a:t>
            </a:r>
            <a:r>
              <a:rPr lang="sv-SE" sz="1100" dirty="0">
                <a:hlinkClick r:id="rId2"/>
              </a:rPr>
              <a:t>http://reneweconomy.com.au/lithium-ion-battery-storage-may-be-banned-inside-australian-homes-57002/</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7</a:t>
            </a:fld>
            <a:endParaRPr lang="en-US" dirty="0"/>
          </a:p>
        </p:txBody>
      </p:sp>
      <p:sp>
        <p:nvSpPr>
          <p:cNvPr id="3" name="Title 2"/>
          <p:cNvSpPr>
            <a:spLocks noGrp="1"/>
          </p:cNvSpPr>
          <p:nvPr>
            <p:ph type="title"/>
          </p:nvPr>
        </p:nvSpPr>
        <p:spPr/>
        <p:txBody>
          <a:bodyPr>
            <a:noAutofit/>
          </a:bodyPr>
          <a:lstStyle/>
          <a:p>
            <a:r>
              <a:rPr lang="en-US" dirty="0"/>
              <a:t>Players and chemistries used in the Australian market</a:t>
            </a:r>
            <a:endParaRPr lang="sv-SE" dirty="0"/>
          </a:p>
        </p:txBody>
      </p:sp>
      <p:pic>
        <p:nvPicPr>
          <p:cNvPr id="11" name="Picture 10"/>
          <p:cNvPicPr>
            <a:picLocks noChangeAspect="1"/>
          </p:cNvPicPr>
          <p:nvPr/>
        </p:nvPicPr>
        <p:blipFill>
          <a:blip r:embed="rId3"/>
          <a:stretch>
            <a:fillRect/>
          </a:stretch>
        </p:blipFill>
        <p:spPr>
          <a:xfrm>
            <a:off x="5562600" y="1681915"/>
            <a:ext cx="3200400" cy="2402468"/>
          </a:xfrm>
          <a:prstGeom prst="rect">
            <a:avLst/>
          </a:prstGeom>
        </p:spPr>
      </p:pic>
    </p:spTree>
    <p:extLst>
      <p:ext uri="{BB962C8B-B14F-4D97-AF65-F5344CB8AC3E}">
        <p14:creationId xmlns:p14="http://schemas.microsoft.com/office/powerpoint/2010/main" val="242592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2017-03-08: </a:t>
            </a:r>
            <a:r>
              <a:rPr lang="sv-SE" sz="1100" dirty="0">
                <a:hlinkClick r:id="rId2"/>
              </a:rPr>
              <a:t>https://www.solarquotes.com.au/battery-storage/comparison-table/</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8</a:t>
            </a:fld>
            <a:endParaRPr lang="en-US" dirty="0"/>
          </a:p>
        </p:txBody>
      </p:sp>
      <p:sp>
        <p:nvSpPr>
          <p:cNvPr id="12" name="Title 11"/>
          <p:cNvSpPr>
            <a:spLocks noGrp="1"/>
          </p:cNvSpPr>
          <p:nvPr>
            <p:ph type="title"/>
          </p:nvPr>
        </p:nvSpPr>
        <p:spPr/>
        <p:txBody>
          <a:bodyPr>
            <a:noAutofit/>
          </a:bodyPr>
          <a:lstStyle/>
          <a:p>
            <a:r>
              <a:rPr lang="en-US" dirty="0"/>
              <a:t>34 home energy storage systems now available on the Australian market</a:t>
            </a:r>
          </a:p>
        </p:txBody>
      </p:sp>
      <p:pic>
        <p:nvPicPr>
          <p:cNvPr id="8" name="Picture 7"/>
          <p:cNvPicPr>
            <a:picLocks noChangeAspect="1"/>
          </p:cNvPicPr>
          <p:nvPr/>
        </p:nvPicPr>
        <p:blipFill>
          <a:blip r:embed="rId3"/>
          <a:stretch>
            <a:fillRect/>
          </a:stretch>
        </p:blipFill>
        <p:spPr>
          <a:xfrm>
            <a:off x="573406" y="1447800"/>
            <a:ext cx="7656194" cy="4363868"/>
          </a:xfrm>
          <a:prstGeom prst="rect">
            <a:avLst/>
          </a:prstGeom>
        </p:spPr>
      </p:pic>
    </p:spTree>
    <p:extLst>
      <p:ext uri="{BB962C8B-B14F-4D97-AF65-F5344CB8AC3E}">
        <p14:creationId xmlns:p14="http://schemas.microsoft.com/office/powerpoint/2010/main" val="95428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206" y="5969913"/>
            <a:ext cx="7656194" cy="261610"/>
          </a:xfrm>
          <a:prstGeom prst="rect">
            <a:avLst/>
          </a:prstGeom>
          <a:noFill/>
        </p:spPr>
        <p:txBody>
          <a:bodyPr wrap="square" rtlCol="0">
            <a:spAutoFit/>
          </a:bodyPr>
          <a:lstStyle/>
          <a:p>
            <a:r>
              <a:rPr lang="sv-SE" sz="1100" dirty="0"/>
              <a:t>2017-02-15: </a:t>
            </a:r>
            <a:r>
              <a:rPr lang="sv-SE" sz="1100" dirty="0">
                <a:hlinkClick r:id="rId2"/>
              </a:rPr>
              <a:t>https://www.solarquotes.com.au/battery-storage/comparison-table/</a:t>
            </a:r>
            <a:r>
              <a:rPr lang="sv-SE" sz="1100" dirty="0"/>
              <a:t> </a:t>
            </a:r>
          </a:p>
        </p:txBody>
      </p:sp>
      <p:sp>
        <p:nvSpPr>
          <p:cNvPr id="7" name="Slide Number Placeholder 3"/>
          <p:cNvSpPr txBox="1">
            <a:spLocks/>
          </p:cNvSpPr>
          <p:nvPr/>
        </p:nvSpPr>
        <p:spPr>
          <a:xfrm>
            <a:off x="6629400" y="6264275"/>
            <a:ext cx="222885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4300C-D119-4A4F-B201-94E7836EC6DE}" type="slidenum">
              <a:rPr lang="en-US" smtClean="0"/>
              <a:pPr/>
              <a:t>9</a:t>
            </a:fld>
            <a:endParaRPr lang="en-US" dirty="0"/>
          </a:p>
        </p:txBody>
      </p:sp>
      <p:grpSp>
        <p:nvGrpSpPr>
          <p:cNvPr id="10" name="Group 9"/>
          <p:cNvGrpSpPr/>
          <p:nvPr/>
        </p:nvGrpSpPr>
        <p:grpSpPr>
          <a:xfrm>
            <a:off x="497205" y="731231"/>
            <a:ext cx="8361045" cy="5212369"/>
            <a:chOff x="228600" y="267592"/>
            <a:chExt cx="9721597" cy="5523608"/>
          </a:xfrm>
        </p:grpSpPr>
        <p:pic>
          <p:nvPicPr>
            <p:cNvPr id="8" name="Picture 7"/>
            <p:cNvPicPr>
              <a:picLocks noChangeAspect="1"/>
            </p:cNvPicPr>
            <p:nvPr/>
          </p:nvPicPr>
          <p:blipFill>
            <a:blip r:embed="rId3"/>
            <a:stretch>
              <a:fillRect/>
            </a:stretch>
          </p:blipFill>
          <p:spPr>
            <a:xfrm>
              <a:off x="228600" y="267592"/>
              <a:ext cx="7396163" cy="5523608"/>
            </a:xfrm>
            <a:prstGeom prst="rect">
              <a:avLst/>
            </a:prstGeom>
          </p:spPr>
        </p:pic>
        <p:pic>
          <p:nvPicPr>
            <p:cNvPr id="9" name="Picture 8"/>
            <p:cNvPicPr>
              <a:picLocks noChangeAspect="1"/>
            </p:cNvPicPr>
            <p:nvPr/>
          </p:nvPicPr>
          <p:blipFill>
            <a:blip r:embed="rId4"/>
            <a:stretch>
              <a:fillRect/>
            </a:stretch>
          </p:blipFill>
          <p:spPr>
            <a:xfrm>
              <a:off x="7630859" y="1143000"/>
              <a:ext cx="2319338" cy="4524032"/>
            </a:xfrm>
            <a:prstGeom prst="rect">
              <a:avLst/>
            </a:prstGeom>
          </p:spPr>
        </p:pic>
      </p:grpSp>
      <p:pic>
        <p:nvPicPr>
          <p:cNvPr id="11" name="Picture 10"/>
          <p:cNvPicPr>
            <a:picLocks noChangeAspect="1"/>
          </p:cNvPicPr>
          <p:nvPr/>
        </p:nvPicPr>
        <p:blipFill>
          <a:blip r:embed="rId5"/>
          <a:stretch>
            <a:fillRect/>
          </a:stretch>
        </p:blipFill>
        <p:spPr>
          <a:xfrm>
            <a:off x="451790" y="1779011"/>
            <a:ext cx="3282010" cy="354589"/>
          </a:xfrm>
          <a:prstGeom prst="rect">
            <a:avLst/>
          </a:prstGeom>
        </p:spPr>
      </p:pic>
      <p:sp>
        <p:nvSpPr>
          <p:cNvPr id="4" name="Rectangle 3"/>
          <p:cNvSpPr/>
          <p:nvPr/>
        </p:nvSpPr>
        <p:spPr>
          <a:xfrm>
            <a:off x="190021" y="533400"/>
            <a:ext cx="308657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en-US" dirty="0"/>
              <a:t>Cost per warranted kWh, 1 cycle per day</a:t>
            </a:r>
          </a:p>
        </p:txBody>
      </p:sp>
    </p:spTree>
    <p:extLst>
      <p:ext uri="{BB962C8B-B14F-4D97-AF65-F5344CB8AC3E}">
        <p14:creationId xmlns:p14="http://schemas.microsoft.com/office/powerpoint/2010/main" val="25054757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208957</TotalTime>
  <Words>2204</Words>
  <Application>Microsoft Office PowerPoint</Application>
  <PresentationFormat>On-screen Show (4:3)</PresentationFormat>
  <Paragraphs>189</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Custom Design</vt:lpstr>
      <vt:lpstr>   Novel packaging architecture for  Li-ion battery technology through licensing   Lowest cost, highest safety and highest energy density for two $100 billion emerging markets - electric vehicles and grid storage</vt:lpstr>
      <vt:lpstr>What do Duracell leadership want to hear?</vt:lpstr>
      <vt:lpstr>Market Forecasts – 3rd party Marking Cadenza TAM assumptions (     for auto and     for grid)</vt:lpstr>
      <vt:lpstr>Electric Car Battery Costs Are Falling as Fast as Solar Panel Costs</vt:lpstr>
      <vt:lpstr>Solar PV Boom Underestimated by Nearly All</vt:lpstr>
      <vt:lpstr>Australian home energy storage market</vt:lpstr>
      <vt:lpstr>Players and chemistries used in the Australian market</vt:lpstr>
      <vt:lpstr>34 home energy storage systems now available on the Australian market</vt:lpstr>
      <vt:lpstr>Cost per warranted kWh, 1 cycle per day</vt:lpstr>
      <vt:lpstr>Cost per warranted kWh, max 2 cycle per day</vt:lpstr>
      <vt:lpstr>In 2020, with a battery module cost of US $160 per kWh, capacity is worth approx US $28B per year</vt:lpstr>
      <vt:lpstr>China’s battery sector continues to be a hub for most of this growth</vt:lpstr>
      <vt:lpstr>By 2020, mass production of lithium-ion batteries will be concentrated in just four countries</vt:lpstr>
      <vt:lpstr>Foxconn to Build US $8.8 Billion Flat-Panel Screen Factory in China's Guangdong</vt:lpstr>
      <vt:lpstr>Reuters: China, Europe drive shift to electric cars as U.S. lags</vt:lpstr>
      <vt:lpstr>China has set a goal of 5,000,000 electric and plug-in cars on the road by 2020</vt:lpstr>
      <vt:lpstr>US Does Not Have a Formal Energy Policy But Instead a Focus on 3 Goals—Secure Supply, Keep Costs Low &amp; Protect Environment (Congressional Rsrch Service)</vt:lpstr>
      <vt:lpstr>US Energy Information Admin: China’s Population and Fast-growing Economy has led it to be the Largest Energy Consumer and Producer in the World </vt:lpstr>
      <vt:lpstr>China Energy Policy: Effort to Increase Use of Market, Increase Renewable Energy to 15% by 2020</vt:lpstr>
      <vt:lpstr>Significant examples of energy storage related capital deployed globally</vt:lpstr>
      <vt:lpstr>USA inadvertently meets 1997 Kyoto protocol on CO2 emission reductions without ever signing on thanks to a stagnant economy</vt:lpstr>
      <vt:lpstr>In the absence of policies, global warming is expected to reach 4.1 °C – 4.8 °C above pre-industrial by the end of the century</vt:lpstr>
      <vt:lpstr>The US would have to fully implement the Clean Power Plan and the Obama Administration’s Climate Action Plan if it is to meet its 2025 Paris Agreement </vt:lpstr>
      <vt:lpstr>China is on track to peak its carbon dioxide emissions between 2025 and 2030</vt:lpstr>
    </vt:vector>
  </TitlesOfParts>
  <Manager/>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 New Concept  Low Cost High Performance Energy Systems</dc:title>
  <dc:subject/>
  <dc:creator>CLO</dc:creator>
  <cp:keywords/>
  <dc:description/>
  <cp:lastModifiedBy>Amanda Riddell</cp:lastModifiedBy>
  <cp:revision>1960</cp:revision>
  <cp:lastPrinted>2017-03-13T12:25:38Z</cp:lastPrinted>
  <dcterms:created xsi:type="dcterms:W3CDTF">2012-10-10T14:13:34Z</dcterms:created>
  <dcterms:modified xsi:type="dcterms:W3CDTF">2017-03-20T15:03:47Z</dcterms:modified>
  <cp:category/>
</cp:coreProperties>
</file>